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4"/>
  </p:notesMasterIdLst>
  <p:sldIdLst>
    <p:sldId id="256" r:id="rId2"/>
    <p:sldId id="306" r:id="rId3"/>
    <p:sldId id="308" r:id="rId4"/>
    <p:sldId id="309" r:id="rId5"/>
    <p:sldId id="310" r:id="rId6"/>
    <p:sldId id="311" r:id="rId7"/>
    <p:sldId id="312" r:id="rId8"/>
    <p:sldId id="314" r:id="rId9"/>
    <p:sldId id="315" r:id="rId10"/>
    <p:sldId id="313" r:id="rId11"/>
    <p:sldId id="316" r:id="rId12"/>
    <p:sldId id="317" r:id="rId13"/>
    <p:sldId id="320" r:id="rId14"/>
    <p:sldId id="321" r:id="rId15"/>
    <p:sldId id="322" r:id="rId16"/>
    <p:sldId id="323" r:id="rId17"/>
    <p:sldId id="324" r:id="rId18"/>
    <p:sldId id="325" r:id="rId19"/>
    <p:sldId id="326" r:id="rId20"/>
    <p:sldId id="327" r:id="rId21"/>
    <p:sldId id="329" r:id="rId22"/>
    <p:sldId id="330" r:id="rId23"/>
    <p:sldId id="331" r:id="rId24"/>
    <p:sldId id="328" r:id="rId25"/>
    <p:sldId id="332" r:id="rId26"/>
    <p:sldId id="333" r:id="rId27"/>
    <p:sldId id="334" r:id="rId28"/>
    <p:sldId id="335" r:id="rId29"/>
    <p:sldId id="336" r:id="rId30"/>
    <p:sldId id="337" r:id="rId31"/>
    <p:sldId id="338" r:id="rId32"/>
    <p:sldId id="318" r:id="rId33"/>
    <p:sldId id="339" r:id="rId34"/>
    <p:sldId id="341" r:id="rId35"/>
    <p:sldId id="340" r:id="rId36"/>
    <p:sldId id="343" r:id="rId37"/>
    <p:sldId id="344" r:id="rId38"/>
    <p:sldId id="346" r:id="rId39"/>
    <p:sldId id="345" r:id="rId40"/>
    <p:sldId id="319" r:id="rId41"/>
    <p:sldId id="342" r:id="rId42"/>
    <p:sldId id="347" r:id="rId43"/>
  </p:sldIdLst>
  <p:sldSz cx="12192000" cy="6858000"/>
  <p:notesSz cx="6858000" cy="9144000"/>
  <p:defaultTextStyle>
    <a:defPPr>
      <a:defRPr lang="sl-S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modifyVerifier cryptProviderType="rsaAES" cryptAlgorithmClass="hash" cryptAlgorithmType="typeAny" cryptAlgorithmSid="14" spinCount="100000" saltData="sxI2gTR2n5VFfrM+xDgr0Q==" hashData="ucf5l1lMcLyZNYkQ0oIos345JeYCPHGb9alqeJORhy+AypmjyHDpb2ciFxY/jVDex9g+wXqjrl5afTKLwfC8ZQ=="/>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12F29"/>
    <a:srgbClr val="FF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rednji slog 2 – poudarek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65" autoAdjust="0"/>
    <p:restoredTop sz="77469" autoAdjust="0"/>
  </p:normalViewPr>
  <p:slideViewPr>
    <p:cSldViewPr snapToGrid="0">
      <p:cViewPr varScale="1">
        <p:scale>
          <a:sx n="125" d="100"/>
          <a:sy n="125" d="100"/>
        </p:scale>
        <p:origin x="1614"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Označba mesta glav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sl-SI"/>
          </a:p>
        </p:txBody>
      </p:sp>
      <p:sp>
        <p:nvSpPr>
          <p:cNvPr id="3" name="Označba mesta datum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1AD81E8-932B-4B07-BAE1-98C902604CF3}" type="datetimeFigureOut">
              <a:rPr lang="sl-SI" smtClean="0"/>
              <a:t>4. 12. 2018</a:t>
            </a:fld>
            <a:endParaRPr lang="sl-SI"/>
          </a:p>
        </p:txBody>
      </p:sp>
      <p:sp>
        <p:nvSpPr>
          <p:cNvPr id="4" name="Označba mesta stranske slik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sl-SI"/>
          </a:p>
        </p:txBody>
      </p:sp>
      <p:sp>
        <p:nvSpPr>
          <p:cNvPr id="5" name="Označba mesta opomb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sl-SI"/>
              <a:t>Uredite sloge besedila matrice</a:t>
            </a:r>
          </a:p>
          <a:p>
            <a:pPr lvl="1"/>
            <a:r>
              <a:rPr lang="sl-SI"/>
              <a:t>Druga raven</a:t>
            </a:r>
          </a:p>
          <a:p>
            <a:pPr lvl="2"/>
            <a:r>
              <a:rPr lang="sl-SI"/>
              <a:t>Tretja raven</a:t>
            </a:r>
          </a:p>
          <a:p>
            <a:pPr lvl="3"/>
            <a:r>
              <a:rPr lang="sl-SI"/>
              <a:t>Četrta raven</a:t>
            </a:r>
          </a:p>
          <a:p>
            <a:pPr lvl="4"/>
            <a:r>
              <a:rPr lang="sl-SI"/>
              <a:t>Peta raven</a:t>
            </a:r>
          </a:p>
        </p:txBody>
      </p:sp>
      <p:sp>
        <p:nvSpPr>
          <p:cNvPr id="6" name="Označba mesta no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sl-SI"/>
          </a:p>
        </p:txBody>
      </p:sp>
      <p:sp>
        <p:nvSpPr>
          <p:cNvPr id="7" name="Označba mesta številke diapoz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F42A9C3-C4C6-4101-903E-C3FA7F28B62F}" type="slidenum">
              <a:rPr lang="sl-SI" smtClean="0"/>
              <a:t>‹#›</a:t>
            </a:fld>
            <a:endParaRPr lang="sl-SI"/>
          </a:p>
        </p:txBody>
      </p:sp>
    </p:spTree>
    <p:extLst>
      <p:ext uri="{BB962C8B-B14F-4D97-AF65-F5344CB8AC3E}">
        <p14:creationId xmlns:p14="http://schemas.microsoft.com/office/powerpoint/2010/main" val="10352349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l-SI" dirty="0"/>
              <a:t>Okolje v katerem sem do pred kratkim delal.</a:t>
            </a:r>
            <a:endParaRPr lang="en-GB" dirty="0"/>
          </a:p>
        </p:txBody>
      </p:sp>
      <p:sp>
        <p:nvSpPr>
          <p:cNvPr id="4" name="Slide Number Placeholder 3"/>
          <p:cNvSpPr>
            <a:spLocks noGrp="1"/>
          </p:cNvSpPr>
          <p:nvPr>
            <p:ph type="sldNum" sz="quarter" idx="5"/>
          </p:nvPr>
        </p:nvSpPr>
        <p:spPr/>
        <p:txBody>
          <a:bodyPr/>
          <a:lstStyle/>
          <a:p>
            <a:fld id="{2F42A9C3-C4C6-4101-903E-C3FA7F28B62F}" type="slidenum">
              <a:rPr lang="sl-SI" smtClean="0"/>
              <a:t>6</a:t>
            </a:fld>
            <a:endParaRPr lang="sl-SI"/>
          </a:p>
        </p:txBody>
      </p:sp>
    </p:spTree>
    <p:extLst>
      <p:ext uri="{BB962C8B-B14F-4D97-AF65-F5344CB8AC3E}">
        <p14:creationId xmlns:p14="http://schemas.microsoft.com/office/powerpoint/2010/main" val="272274405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l-SI" dirty="0"/>
              <a:t>Vse kar ni prepovedano, je dovoljeno (Omeni Estonijo in modela z nahrbtniki).</a:t>
            </a:r>
            <a:endParaRPr lang="en-GB" dirty="0"/>
          </a:p>
        </p:txBody>
      </p:sp>
      <p:sp>
        <p:nvSpPr>
          <p:cNvPr id="4" name="Slide Number Placeholder 3"/>
          <p:cNvSpPr>
            <a:spLocks noGrp="1"/>
          </p:cNvSpPr>
          <p:nvPr>
            <p:ph type="sldNum" sz="quarter" idx="5"/>
          </p:nvPr>
        </p:nvSpPr>
        <p:spPr/>
        <p:txBody>
          <a:bodyPr/>
          <a:lstStyle/>
          <a:p>
            <a:fld id="{2F42A9C3-C4C6-4101-903E-C3FA7F28B62F}" type="slidenum">
              <a:rPr lang="sl-SI" smtClean="0"/>
              <a:t>15</a:t>
            </a:fld>
            <a:endParaRPr lang="sl-SI"/>
          </a:p>
        </p:txBody>
      </p:sp>
    </p:spTree>
    <p:extLst>
      <p:ext uri="{BB962C8B-B14F-4D97-AF65-F5344CB8AC3E}">
        <p14:creationId xmlns:p14="http://schemas.microsoft.com/office/powerpoint/2010/main" val="20328880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Arial" panose="020B0604020202020204" pitchFamily="34" charset="0"/>
                <a:ea typeface="+mn-ea"/>
                <a:cs typeface="+mn-cs"/>
              </a:rPr>
              <a:t>The “Machiavellian intelligence” hypothesis (or the “social brain” hypothesis) posits that large brains and distinctive cognitive abilities of humans have evolved via intense social competition in which social competitors developed increasingly sophisticated “Machiavellian” strategies as a means to achieve higher social and reproductive success.</a:t>
            </a:r>
          </a:p>
          <a:p>
            <a:r>
              <a:rPr lang="en-US" sz="1200" kern="1200" dirty="0">
                <a:solidFill>
                  <a:schemeClr val="tx1"/>
                </a:solidFill>
                <a:latin typeface="Arial" panose="020B0604020202020204" pitchFamily="34" charset="0"/>
                <a:ea typeface="+mn-ea"/>
                <a:cs typeface="+mn-cs"/>
              </a:rPr>
              <a:t>Humphrey, N. (1976). The Social Function of Intellect. In P. P. G. Bateson &amp; R. A. Hinde (Eds.), </a:t>
            </a:r>
            <a:r>
              <a:rPr lang="en-US" sz="1200" i="1" kern="1200" dirty="0">
                <a:solidFill>
                  <a:schemeClr val="tx1"/>
                </a:solidFill>
                <a:latin typeface="Arial" panose="020B0604020202020204" pitchFamily="34" charset="0"/>
                <a:ea typeface="+mn-ea"/>
                <a:cs typeface="+mn-cs"/>
              </a:rPr>
              <a:t>Growing Points in Ethology</a:t>
            </a:r>
            <a:r>
              <a:rPr lang="en-US" sz="1200" i="0" kern="1200" dirty="0">
                <a:solidFill>
                  <a:schemeClr val="tx1"/>
                </a:solidFill>
                <a:latin typeface="Arial" panose="020B0604020202020204" pitchFamily="34" charset="0"/>
                <a:ea typeface="+mn-ea"/>
                <a:cs typeface="+mn-cs"/>
              </a:rPr>
              <a:t> (pp. 303-317). Cambridge, UK: Cambridge University Press.</a:t>
            </a:r>
            <a:endParaRPr lang="en-GB" dirty="0"/>
          </a:p>
        </p:txBody>
      </p:sp>
      <p:sp>
        <p:nvSpPr>
          <p:cNvPr id="4" name="Slide Number Placeholder 3"/>
          <p:cNvSpPr>
            <a:spLocks noGrp="1"/>
          </p:cNvSpPr>
          <p:nvPr>
            <p:ph type="sldNum" sz="quarter" idx="5"/>
          </p:nvPr>
        </p:nvSpPr>
        <p:spPr/>
        <p:txBody>
          <a:bodyPr/>
          <a:lstStyle/>
          <a:p>
            <a:fld id="{2F42A9C3-C4C6-4101-903E-C3FA7F28B62F}" type="slidenum">
              <a:rPr lang="sl-SI" smtClean="0"/>
              <a:t>16</a:t>
            </a:fld>
            <a:endParaRPr lang="sl-SI"/>
          </a:p>
        </p:txBody>
      </p:sp>
    </p:spTree>
    <p:extLst>
      <p:ext uri="{BB962C8B-B14F-4D97-AF65-F5344CB8AC3E}">
        <p14:creationId xmlns:p14="http://schemas.microsoft.com/office/powerpoint/2010/main" val="68942667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latin typeface="+mn-lt"/>
                <a:ea typeface="+mn-ea"/>
                <a:cs typeface="+mn-cs"/>
              </a:rPr>
              <a:t>Modic, David, Anderson, Ross in Palomäki, Jussi. (2018). We Will Make You Like Our Research: The Development of a Susceptibility-to-Persuasion Scale. </a:t>
            </a:r>
            <a:r>
              <a:rPr lang="en-US" sz="1200" i="1" kern="1200" dirty="0">
                <a:solidFill>
                  <a:schemeClr val="tx1"/>
                </a:solidFill>
                <a:latin typeface="+mn-lt"/>
                <a:ea typeface="+mn-ea"/>
                <a:cs typeface="+mn-cs"/>
              </a:rPr>
              <a:t>PLOS ONE, 13</a:t>
            </a:r>
            <a:r>
              <a:rPr lang="en-US" sz="1200" i="0" kern="1200" dirty="0">
                <a:solidFill>
                  <a:schemeClr val="tx1"/>
                </a:solidFill>
                <a:latin typeface="+mn-lt"/>
                <a:ea typeface="+mn-ea"/>
                <a:cs typeface="+mn-cs"/>
              </a:rPr>
              <a:t>(3), e0194119. </a:t>
            </a:r>
            <a:r>
              <a:rPr lang="en-US" sz="1200" i="0" kern="1200" dirty="0" err="1">
                <a:solidFill>
                  <a:schemeClr val="tx1"/>
                </a:solidFill>
                <a:latin typeface="+mn-lt"/>
                <a:ea typeface="+mn-ea"/>
                <a:cs typeface="+mn-cs"/>
              </a:rPr>
              <a:t>doi</a:t>
            </a:r>
            <a:r>
              <a:rPr lang="en-US" sz="1200" i="0" kern="1200" dirty="0">
                <a:solidFill>
                  <a:schemeClr val="tx1"/>
                </a:solidFill>
                <a:latin typeface="+mn-lt"/>
                <a:ea typeface="+mn-ea"/>
                <a:cs typeface="+mn-cs"/>
              </a:rPr>
              <a:t>: 10.1371/journal.pone.0194119</a:t>
            </a:r>
            <a:endParaRPr lang="en-GB" dirty="0"/>
          </a:p>
        </p:txBody>
      </p:sp>
      <p:sp>
        <p:nvSpPr>
          <p:cNvPr id="4" name="Slide Number Placeholder 3"/>
          <p:cNvSpPr>
            <a:spLocks noGrp="1"/>
          </p:cNvSpPr>
          <p:nvPr>
            <p:ph type="sldNum" sz="quarter" idx="5"/>
          </p:nvPr>
        </p:nvSpPr>
        <p:spPr/>
        <p:txBody>
          <a:bodyPr/>
          <a:lstStyle/>
          <a:p>
            <a:fld id="{2F42A9C3-C4C6-4101-903E-C3FA7F28B62F}" type="slidenum">
              <a:rPr lang="sl-SI" smtClean="0"/>
              <a:t>17</a:t>
            </a:fld>
            <a:endParaRPr lang="sl-SI"/>
          </a:p>
        </p:txBody>
      </p:sp>
    </p:spTree>
    <p:extLst>
      <p:ext uri="{BB962C8B-B14F-4D97-AF65-F5344CB8AC3E}">
        <p14:creationId xmlns:p14="http://schemas.microsoft.com/office/powerpoint/2010/main" val="196654408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F42A9C3-C4C6-4101-903E-C3FA7F28B62F}" type="slidenum">
              <a:rPr lang="sl-SI" smtClean="0"/>
              <a:t>18</a:t>
            </a:fld>
            <a:endParaRPr lang="sl-SI"/>
          </a:p>
        </p:txBody>
      </p:sp>
    </p:spTree>
    <p:extLst>
      <p:ext uri="{BB962C8B-B14F-4D97-AF65-F5344CB8AC3E}">
        <p14:creationId xmlns:p14="http://schemas.microsoft.com/office/powerpoint/2010/main" val="379235361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F42A9C3-C4C6-4101-903E-C3FA7F28B62F}" type="slidenum">
              <a:rPr lang="sl-SI" smtClean="0"/>
              <a:t>19</a:t>
            </a:fld>
            <a:endParaRPr lang="sl-SI"/>
          </a:p>
        </p:txBody>
      </p:sp>
    </p:spTree>
    <p:extLst>
      <p:ext uri="{BB962C8B-B14F-4D97-AF65-F5344CB8AC3E}">
        <p14:creationId xmlns:p14="http://schemas.microsoft.com/office/powerpoint/2010/main" val="374344481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F42A9C3-C4C6-4101-903E-C3FA7F28B62F}" type="slidenum">
              <a:rPr lang="sl-SI" smtClean="0"/>
              <a:t>20</a:t>
            </a:fld>
            <a:endParaRPr lang="sl-SI"/>
          </a:p>
        </p:txBody>
      </p:sp>
    </p:spTree>
    <p:extLst>
      <p:ext uri="{BB962C8B-B14F-4D97-AF65-F5344CB8AC3E}">
        <p14:creationId xmlns:p14="http://schemas.microsoft.com/office/powerpoint/2010/main" val="148957803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F42A9C3-C4C6-4101-903E-C3FA7F28B62F}" type="slidenum">
              <a:rPr lang="sl-SI" smtClean="0"/>
              <a:t>21</a:t>
            </a:fld>
            <a:endParaRPr lang="sl-SI"/>
          </a:p>
        </p:txBody>
      </p:sp>
    </p:spTree>
    <p:extLst>
      <p:ext uri="{BB962C8B-B14F-4D97-AF65-F5344CB8AC3E}">
        <p14:creationId xmlns:p14="http://schemas.microsoft.com/office/powerpoint/2010/main" val="138963982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F42A9C3-C4C6-4101-903E-C3FA7F28B62F}" type="slidenum">
              <a:rPr lang="sl-SI" smtClean="0"/>
              <a:t>22</a:t>
            </a:fld>
            <a:endParaRPr lang="sl-SI"/>
          </a:p>
        </p:txBody>
      </p:sp>
    </p:spTree>
    <p:extLst>
      <p:ext uri="{BB962C8B-B14F-4D97-AF65-F5344CB8AC3E}">
        <p14:creationId xmlns:p14="http://schemas.microsoft.com/office/powerpoint/2010/main" val="205428508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t>Copes, H., Kerley, K. R., Mason, K. A., &amp; Van </a:t>
            </a:r>
            <a:r>
              <a:rPr lang="en-US" altLang="en-US" dirty="0" err="1"/>
              <a:t>Wyk</a:t>
            </a:r>
            <a:r>
              <a:rPr lang="en-US" altLang="en-US" dirty="0"/>
              <a:t>, J. (2001). Reporting behavior of fraud victims and Black's theory of law: An empirical assessment. </a:t>
            </a:r>
            <a:r>
              <a:rPr lang="en-US" altLang="en-US" i="1" dirty="0"/>
              <a:t>Justice Quarterly, 18</a:t>
            </a:r>
            <a:r>
              <a:rPr lang="en-US" altLang="en-US" dirty="0"/>
              <a:t>(2), 343-363. doi:10.1080/07418820100094931</a:t>
            </a:r>
          </a:p>
          <a:p>
            <a:endParaRPr lang="en-GB" dirty="0"/>
          </a:p>
        </p:txBody>
      </p:sp>
      <p:sp>
        <p:nvSpPr>
          <p:cNvPr id="4" name="Slide Number Placeholder 3"/>
          <p:cNvSpPr>
            <a:spLocks noGrp="1"/>
          </p:cNvSpPr>
          <p:nvPr>
            <p:ph type="sldNum" sz="quarter" idx="5"/>
          </p:nvPr>
        </p:nvSpPr>
        <p:spPr/>
        <p:txBody>
          <a:bodyPr/>
          <a:lstStyle/>
          <a:p>
            <a:fld id="{2F42A9C3-C4C6-4101-903E-C3FA7F28B62F}" type="slidenum">
              <a:rPr lang="sl-SI" smtClean="0"/>
              <a:t>23</a:t>
            </a:fld>
            <a:endParaRPr lang="sl-SI"/>
          </a:p>
        </p:txBody>
      </p:sp>
    </p:spTree>
    <p:extLst>
      <p:ext uri="{BB962C8B-B14F-4D97-AF65-F5344CB8AC3E}">
        <p14:creationId xmlns:p14="http://schemas.microsoft.com/office/powerpoint/2010/main" val="380631945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F42A9C3-C4C6-4101-903E-C3FA7F28B62F}" type="slidenum">
              <a:rPr lang="sl-SI" smtClean="0"/>
              <a:t>24</a:t>
            </a:fld>
            <a:endParaRPr lang="sl-SI"/>
          </a:p>
        </p:txBody>
      </p:sp>
    </p:spTree>
    <p:extLst>
      <p:ext uri="{BB962C8B-B14F-4D97-AF65-F5344CB8AC3E}">
        <p14:creationId xmlns:p14="http://schemas.microsoft.com/office/powerpoint/2010/main" val="18027546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l-SI" dirty="0"/>
              <a:t>Dejmo najprej osnove</a:t>
            </a:r>
            <a:endParaRPr lang="en-GB" dirty="0"/>
          </a:p>
        </p:txBody>
      </p:sp>
      <p:sp>
        <p:nvSpPr>
          <p:cNvPr id="4" name="Slide Number Placeholder 3"/>
          <p:cNvSpPr>
            <a:spLocks noGrp="1"/>
          </p:cNvSpPr>
          <p:nvPr>
            <p:ph type="sldNum" sz="quarter" idx="5"/>
          </p:nvPr>
        </p:nvSpPr>
        <p:spPr/>
        <p:txBody>
          <a:bodyPr/>
          <a:lstStyle/>
          <a:p>
            <a:fld id="{2F42A9C3-C4C6-4101-903E-C3FA7F28B62F}" type="slidenum">
              <a:rPr lang="sl-SI" smtClean="0"/>
              <a:t>7</a:t>
            </a:fld>
            <a:endParaRPr lang="sl-SI"/>
          </a:p>
        </p:txBody>
      </p:sp>
    </p:spTree>
    <p:extLst>
      <p:ext uri="{BB962C8B-B14F-4D97-AF65-F5344CB8AC3E}">
        <p14:creationId xmlns:p14="http://schemas.microsoft.com/office/powerpoint/2010/main" val="274146152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F42A9C3-C4C6-4101-903E-C3FA7F28B62F}" type="slidenum">
              <a:rPr lang="sl-SI" smtClean="0"/>
              <a:t>25</a:t>
            </a:fld>
            <a:endParaRPr lang="sl-SI"/>
          </a:p>
        </p:txBody>
      </p:sp>
    </p:spTree>
    <p:extLst>
      <p:ext uri="{BB962C8B-B14F-4D97-AF65-F5344CB8AC3E}">
        <p14:creationId xmlns:p14="http://schemas.microsoft.com/office/powerpoint/2010/main" val="131271132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F42A9C3-C4C6-4101-903E-C3FA7F28B62F}" type="slidenum">
              <a:rPr lang="sl-SI" smtClean="0"/>
              <a:t>26</a:t>
            </a:fld>
            <a:endParaRPr lang="sl-SI"/>
          </a:p>
        </p:txBody>
      </p:sp>
    </p:spTree>
    <p:extLst>
      <p:ext uri="{BB962C8B-B14F-4D97-AF65-F5344CB8AC3E}">
        <p14:creationId xmlns:p14="http://schemas.microsoft.com/office/powerpoint/2010/main" val="200886108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F42A9C3-C4C6-4101-903E-C3FA7F28B62F}" type="slidenum">
              <a:rPr lang="sl-SI" smtClean="0"/>
              <a:t>27</a:t>
            </a:fld>
            <a:endParaRPr lang="sl-SI"/>
          </a:p>
        </p:txBody>
      </p:sp>
    </p:spTree>
    <p:extLst>
      <p:ext uri="{BB962C8B-B14F-4D97-AF65-F5344CB8AC3E}">
        <p14:creationId xmlns:p14="http://schemas.microsoft.com/office/powerpoint/2010/main" val="102429187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l-SI" sz="1200" dirty="0">
                <a:solidFill>
                  <a:srgbClr val="E12F29"/>
                </a:solidFill>
                <a:latin typeface="Garamond" panose="02020404030301010803" pitchFamily="18" charset="0"/>
              </a:rPr>
              <a:t>(a vidite, zdaj veste kaj površina groženj pomeni)</a:t>
            </a:r>
            <a:endParaRPr lang="en-GB" dirty="0"/>
          </a:p>
        </p:txBody>
      </p:sp>
      <p:sp>
        <p:nvSpPr>
          <p:cNvPr id="4" name="Slide Number Placeholder 3"/>
          <p:cNvSpPr>
            <a:spLocks noGrp="1"/>
          </p:cNvSpPr>
          <p:nvPr>
            <p:ph type="sldNum" sz="quarter" idx="5"/>
          </p:nvPr>
        </p:nvSpPr>
        <p:spPr/>
        <p:txBody>
          <a:bodyPr/>
          <a:lstStyle/>
          <a:p>
            <a:fld id="{2F42A9C3-C4C6-4101-903E-C3FA7F28B62F}" type="slidenum">
              <a:rPr lang="sl-SI" smtClean="0"/>
              <a:t>28</a:t>
            </a:fld>
            <a:endParaRPr lang="sl-SI"/>
          </a:p>
        </p:txBody>
      </p:sp>
    </p:spTree>
    <p:extLst>
      <p:ext uri="{BB962C8B-B14F-4D97-AF65-F5344CB8AC3E}">
        <p14:creationId xmlns:p14="http://schemas.microsoft.com/office/powerpoint/2010/main" val="170029871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F42A9C3-C4C6-4101-903E-C3FA7F28B62F}" type="slidenum">
              <a:rPr lang="sl-SI" smtClean="0"/>
              <a:t>29</a:t>
            </a:fld>
            <a:endParaRPr lang="sl-SI"/>
          </a:p>
        </p:txBody>
      </p:sp>
    </p:spTree>
    <p:extLst>
      <p:ext uri="{BB962C8B-B14F-4D97-AF65-F5344CB8AC3E}">
        <p14:creationId xmlns:p14="http://schemas.microsoft.com/office/powerpoint/2010/main" val="139114786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F42A9C3-C4C6-4101-903E-C3FA7F28B62F}" type="slidenum">
              <a:rPr lang="sl-SI" smtClean="0"/>
              <a:t>30</a:t>
            </a:fld>
            <a:endParaRPr lang="sl-SI"/>
          </a:p>
        </p:txBody>
      </p:sp>
    </p:spTree>
    <p:extLst>
      <p:ext uri="{BB962C8B-B14F-4D97-AF65-F5344CB8AC3E}">
        <p14:creationId xmlns:p14="http://schemas.microsoft.com/office/powerpoint/2010/main" val="30573813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F42A9C3-C4C6-4101-903E-C3FA7F28B62F}" type="slidenum">
              <a:rPr lang="sl-SI" smtClean="0"/>
              <a:t>31</a:t>
            </a:fld>
            <a:endParaRPr lang="sl-SI"/>
          </a:p>
        </p:txBody>
      </p:sp>
    </p:spTree>
    <p:extLst>
      <p:ext uri="{BB962C8B-B14F-4D97-AF65-F5344CB8AC3E}">
        <p14:creationId xmlns:p14="http://schemas.microsoft.com/office/powerpoint/2010/main" val="334923430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l-SI" sz="1200" dirty="0">
                <a:solidFill>
                  <a:srgbClr val="E12F29"/>
                </a:solidFill>
                <a:latin typeface="Garamond" panose="02020404030301010803" pitchFamily="18" charset="0"/>
              </a:rPr>
              <a:t>(a vidite, zdaj veste kaj površina groženj pomeni)</a:t>
            </a:r>
            <a:endParaRPr lang="en-GB" dirty="0"/>
          </a:p>
        </p:txBody>
      </p:sp>
      <p:sp>
        <p:nvSpPr>
          <p:cNvPr id="4" name="Slide Number Placeholder 3"/>
          <p:cNvSpPr>
            <a:spLocks noGrp="1"/>
          </p:cNvSpPr>
          <p:nvPr>
            <p:ph type="sldNum" sz="quarter" idx="5"/>
          </p:nvPr>
        </p:nvSpPr>
        <p:spPr/>
        <p:txBody>
          <a:bodyPr/>
          <a:lstStyle/>
          <a:p>
            <a:fld id="{2F42A9C3-C4C6-4101-903E-C3FA7F28B62F}" type="slidenum">
              <a:rPr lang="sl-SI" smtClean="0"/>
              <a:t>32</a:t>
            </a:fld>
            <a:endParaRPr lang="sl-SI"/>
          </a:p>
        </p:txBody>
      </p:sp>
    </p:spTree>
    <p:extLst>
      <p:ext uri="{BB962C8B-B14F-4D97-AF65-F5344CB8AC3E}">
        <p14:creationId xmlns:p14="http://schemas.microsoft.com/office/powerpoint/2010/main" val="366165078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F42A9C3-C4C6-4101-903E-C3FA7F28B62F}" type="slidenum">
              <a:rPr lang="sl-SI" smtClean="0"/>
              <a:t>33</a:t>
            </a:fld>
            <a:endParaRPr lang="sl-SI"/>
          </a:p>
        </p:txBody>
      </p:sp>
    </p:spTree>
    <p:extLst>
      <p:ext uri="{BB962C8B-B14F-4D97-AF65-F5344CB8AC3E}">
        <p14:creationId xmlns:p14="http://schemas.microsoft.com/office/powerpoint/2010/main" val="146855894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F42A9C3-C4C6-4101-903E-C3FA7F28B62F}" type="slidenum">
              <a:rPr lang="sl-SI" smtClean="0"/>
              <a:t>34</a:t>
            </a:fld>
            <a:endParaRPr lang="sl-SI"/>
          </a:p>
        </p:txBody>
      </p:sp>
    </p:spTree>
    <p:extLst>
      <p:ext uri="{BB962C8B-B14F-4D97-AF65-F5344CB8AC3E}">
        <p14:creationId xmlns:p14="http://schemas.microsoft.com/office/powerpoint/2010/main" val="32117002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l-SI" dirty="0"/>
              <a:t>Tko, da boste vedeli o čem govorim, ko uporabim katerega od izrazov.</a:t>
            </a:r>
          </a:p>
          <a:p>
            <a:endParaRPr lang="sl-SI" dirty="0"/>
          </a:p>
          <a:p>
            <a:r>
              <a:rPr lang="sl-SI" dirty="0"/>
              <a:t>0-day – ker je 0 dni od odkritja.</a:t>
            </a:r>
            <a:endParaRPr lang="en-GB" dirty="0"/>
          </a:p>
        </p:txBody>
      </p:sp>
      <p:sp>
        <p:nvSpPr>
          <p:cNvPr id="4" name="Slide Number Placeholder 3"/>
          <p:cNvSpPr>
            <a:spLocks noGrp="1"/>
          </p:cNvSpPr>
          <p:nvPr>
            <p:ph type="sldNum" sz="quarter" idx="5"/>
          </p:nvPr>
        </p:nvSpPr>
        <p:spPr/>
        <p:txBody>
          <a:bodyPr/>
          <a:lstStyle/>
          <a:p>
            <a:fld id="{2F42A9C3-C4C6-4101-903E-C3FA7F28B62F}" type="slidenum">
              <a:rPr lang="sl-SI" smtClean="0"/>
              <a:t>8</a:t>
            </a:fld>
            <a:endParaRPr lang="sl-SI"/>
          </a:p>
        </p:txBody>
      </p:sp>
    </p:spTree>
    <p:extLst>
      <p:ext uri="{BB962C8B-B14F-4D97-AF65-F5344CB8AC3E}">
        <p14:creationId xmlns:p14="http://schemas.microsoft.com/office/powerpoint/2010/main" val="399912170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F42A9C3-C4C6-4101-903E-C3FA7F28B62F}" type="slidenum">
              <a:rPr lang="sl-SI" smtClean="0"/>
              <a:t>35</a:t>
            </a:fld>
            <a:endParaRPr lang="sl-SI"/>
          </a:p>
        </p:txBody>
      </p:sp>
    </p:spTree>
    <p:extLst>
      <p:ext uri="{BB962C8B-B14F-4D97-AF65-F5344CB8AC3E}">
        <p14:creationId xmlns:p14="http://schemas.microsoft.com/office/powerpoint/2010/main" val="89068070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F42A9C3-C4C6-4101-903E-C3FA7F28B62F}" type="slidenum">
              <a:rPr lang="sl-SI" smtClean="0"/>
              <a:t>36</a:t>
            </a:fld>
            <a:endParaRPr lang="sl-SI"/>
          </a:p>
        </p:txBody>
      </p:sp>
    </p:spTree>
    <p:extLst>
      <p:ext uri="{BB962C8B-B14F-4D97-AF65-F5344CB8AC3E}">
        <p14:creationId xmlns:p14="http://schemas.microsoft.com/office/powerpoint/2010/main" val="98450910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F42A9C3-C4C6-4101-903E-C3FA7F28B62F}" type="slidenum">
              <a:rPr lang="sl-SI" smtClean="0"/>
              <a:t>37</a:t>
            </a:fld>
            <a:endParaRPr lang="sl-SI"/>
          </a:p>
        </p:txBody>
      </p:sp>
    </p:spTree>
    <p:extLst>
      <p:ext uri="{BB962C8B-B14F-4D97-AF65-F5344CB8AC3E}">
        <p14:creationId xmlns:p14="http://schemas.microsoft.com/office/powerpoint/2010/main" val="392023854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F42A9C3-C4C6-4101-903E-C3FA7F28B62F}" type="slidenum">
              <a:rPr lang="sl-SI" smtClean="0"/>
              <a:t>38</a:t>
            </a:fld>
            <a:endParaRPr lang="sl-SI"/>
          </a:p>
        </p:txBody>
      </p:sp>
    </p:spTree>
    <p:extLst>
      <p:ext uri="{BB962C8B-B14F-4D97-AF65-F5344CB8AC3E}">
        <p14:creationId xmlns:p14="http://schemas.microsoft.com/office/powerpoint/2010/main" val="85430952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F42A9C3-C4C6-4101-903E-C3FA7F28B62F}" type="slidenum">
              <a:rPr lang="sl-SI" smtClean="0"/>
              <a:t>39</a:t>
            </a:fld>
            <a:endParaRPr lang="sl-SI"/>
          </a:p>
        </p:txBody>
      </p:sp>
    </p:spTree>
    <p:extLst>
      <p:ext uri="{BB962C8B-B14F-4D97-AF65-F5344CB8AC3E}">
        <p14:creationId xmlns:p14="http://schemas.microsoft.com/office/powerpoint/2010/main" val="92650601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l-SI" sz="1200" dirty="0">
                <a:solidFill>
                  <a:srgbClr val="E12F29"/>
                </a:solidFill>
                <a:latin typeface="Garamond" panose="02020404030301010803" pitchFamily="18" charset="0"/>
              </a:rPr>
              <a:t>(a vidite, zdaj veste kaj površina groženj pomeni)</a:t>
            </a:r>
            <a:endParaRPr lang="en-GB" dirty="0"/>
          </a:p>
        </p:txBody>
      </p:sp>
      <p:sp>
        <p:nvSpPr>
          <p:cNvPr id="4" name="Slide Number Placeholder 3"/>
          <p:cNvSpPr>
            <a:spLocks noGrp="1"/>
          </p:cNvSpPr>
          <p:nvPr>
            <p:ph type="sldNum" sz="quarter" idx="5"/>
          </p:nvPr>
        </p:nvSpPr>
        <p:spPr/>
        <p:txBody>
          <a:bodyPr/>
          <a:lstStyle/>
          <a:p>
            <a:fld id="{2F42A9C3-C4C6-4101-903E-C3FA7F28B62F}" type="slidenum">
              <a:rPr lang="sl-SI" smtClean="0"/>
              <a:t>40</a:t>
            </a:fld>
            <a:endParaRPr lang="sl-SI"/>
          </a:p>
        </p:txBody>
      </p:sp>
    </p:spTree>
    <p:extLst>
      <p:ext uri="{BB962C8B-B14F-4D97-AF65-F5344CB8AC3E}">
        <p14:creationId xmlns:p14="http://schemas.microsoft.com/office/powerpoint/2010/main" val="240976558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F42A9C3-C4C6-4101-903E-C3FA7F28B62F}" type="slidenum">
              <a:rPr lang="sl-SI" smtClean="0"/>
              <a:t>41</a:t>
            </a:fld>
            <a:endParaRPr lang="sl-SI"/>
          </a:p>
        </p:txBody>
      </p:sp>
    </p:spTree>
    <p:extLst>
      <p:ext uri="{BB962C8B-B14F-4D97-AF65-F5344CB8AC3E}">
        <p14:creationId xmlns:p14="http://schemas.microsoft.com/office/powerpoint/2010/main" val="33629589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F42A9C3-C4C6-4101-903E-C3FA7F28B62F}" type="slidenum">
              <a:rPr lang="sl-SI" smtClean="0"/>
              <a:t>42</a:t>
            </a:fld>
            <a:endParaRPr lang="sl-SI"/>
          </a:p>
        </p:txBody>
      </p:sp>
    </p:spTree>
    <p:extLst>
      <p:ext uri="{BB962C8B-B14F-4D97-AF65-F5344CB8AC3E}">
        <p14:creationId xmlns:p14="http://schemas.microsoft.com/office/powerpoint/2010/main" val="17866756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F42A9C3-C4C6-4101-903E-C3FA7F28B62F}" type="slidenum">
              <a:rPr lang="sl-SI" smtClean="0"/>
              <a:t>9</a:t>
            </a:fld>
            <a:endParaRPr lang="sl-SI"/>
          </a:p>
        </p:txBody>
      </p:sp>
    </p:spTree>
    <p:extLst>
      <p:ext uri="{BB962C8B-B14F-4D97-AF65-F5344CB8AC3E}">
        <p14:creationId xmlns:p14="http://schemas.microsoft.com/office/powerpoint/2010/main" val="26211475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l-SI" sz="1200" dirty="0">
                <a:solidFill>
                  <a:srgbClr val="E12F29"/>
                </a:solidFill>
                <a:latin typeface="Garamond" panose="02020404030301010803" pitchFamily="18" charset="0"/>
              </a:rPr>
              <a:t>(a vidite, zdaj veste kaj površina groženj pomeni)</a:t>
            </a:r>
            <a:endParaRPr lang="en-GB" dirty="0"/>
          </a:p>
        </p:txBody>
      </p:sp>
      <p:sp>
        <p:nvSpPr>
          <p:cNvPr id="4" name="Slide Number Placeholder 3"/>
          <p:cNvSpPr>
            <a:spLocks noGrp="1"/>
          </p:cNvSpPr>
          <p:nvPr>
            <p:ph type="sldNum" sz="quarter" idx="5"/>
          </p:nvPr>
        </p:nvSpPr>
        <p:spPr/>
        <p:txBody>
          <a:bodyPr/>
          <a:lstStyle/>
          <a:p>
            <a:fld id="{2F42A9C3-C4C6-4101-903E-C3FA7F28B62F}" type="slidenum">
              <a:rPr lang="sl-SI" smtClean="0"/>
              <a:t>10</a:t>
            </a:fld>
            <a:endParaRPr lang="sl-SI"/>
          </a:p>
        </p:txBody>
      </p:sp>
    </p:spTree>
    <p:extLst>
      <p:ext uri="{BB962C8B-B14F-4D97-AF65-F5344CB8AC3E}">
        <p14:creationId xmlns:p14="http://schemas.microsoft.com/office/powerpoint/2010/main" val="8182262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l-SI" sz="1200" dirty="0">
                <a:solidFill>
                  <a:srgbClr val="E12F29"/>
                </a:solidFill>
                <a:latin typeface="Garamond" panose="02020404030301010803" pitchFamily="18" charset="0"/>
              </a:rPr>
              <a:t>(a vidite, zdaj veste kaj površina groženj pomeni)</a:t>
            </a:r>
            <a:endParaRPr lang="en-GB" dirty="0"/>
          </a:p>
        </p:txBody>
      </p:sp>
      <p:sp>
        <p:nvSpPr>
          <p:cNvPr id="4" name="Slide Number Placeholder 3"/>
          <p:cNvSpPr>
            <a:spLocks noGrp="1"/>
          </p:cNvSpPr>
          <p:nvPr>
            <p:ph type="sldNum" sz="quarter" idx="5"/>
          </p:nvPr>
        </p:nvSpPr>
        <p:spPr/>
        <p:txBody>
          <a:bodyPr/>
          <a:lstStyle/>
          <a:p>
            <a:fld id="{2F42A9C3-C4C6-4101-903E-C3FA7F28B62F}" type="slidenum">
              <a:rPr lang="sl-SI" smtClean="0"/>
              <a:t>11</a:t>
            </a:fld>
            <a:endParaRPr lang="sl-SI"/>
          </a:p>
        </p:txBody>
      </p:sp>
    </p:spTree>
    <p:extLst>
      <p:ext uri="{BB962C8B-B14F-4D97-AF65-F5344CB8AC3E}">
        <p14:creationId xmlns:p14="http://schemas.microsoft.com/office/powerpoint/2010/main" val="48993937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l-SI" sz="1200" dirty="0">
                <a:solidFill>
                  <a:srgbClr val="E12F29"/>
                </a:solidFill>
                <a:latin typeface="Garamond" panose="02020404030301010803" pitchFamily="18" charset="0"/>
              </a:rPr>
              <a:t>(a vidite, zdaj veste kaj površina groženj pomeni)</a:t>
            </a:r>
            <a:endParaRPr lang="en-GB" dirty="0"/>
          </a:p>
        </p:txBody>
      </p:sp>
      <p:sp>
        <p:nvSpPr>
          <p:cNvPr id="4" name="Slide Number Placeholder 3"/>
          <p:cNvSpPr>
            <a:spLocks noGrp="1"/>
          </p:cNvSpPr>
          <p:nvPr>
            <p:ph type="sldNum" sz="quarter" idx="5"/>
          </p:nvPr>
        </p:nvSpPr>
        <p:spPr/>
        <p:txBody>
          <a:bodyPr/>
          <a:lstStyle/>
          <a:p>
            <a:fld id="{2F42A9C3-C4C6-4101-903E-C3FA7F28B62F}" type="slidenum">
              <a:rPr lang="sl-SI" smtClean="0"/>
              <a:t>12</a:t>
            </a:fld>
            <a:endParaRPr lang="sl-SI"/>
          </a:p>
        </p:txBody>
      </p:sp>
    </p:spTree>
    <p:extLst>
      <p:ext uri="{BB962C8B-B14F-4D97-AF65-F5344CB8AC3E}">
        <p14:creationId xmlns:p14="http://schemas.microsoft.com/office/powerpoint/2010/main" val="159052768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l-SI" sz="1200" dirty="0">
                <a:solidFill>
                  <a:srgbClr val="E12F29"/>
                </a:solidFill>
                <a:latin typeface="Garamond" panose="02020404030301010803" pitchFamily="18" charset="0"/>
              </a:rPr>
              <a:t>(a vidite, zdaj veste kaj površina groženj pomeni)</a:t>
            </a:r>
            <a:endParaRPr lang="en-GB" dirty="0"/>
          </a:p>
        </p:txBody>
      </p:sp>
      <p:sp>
        <p:nvSpPr>
          <p:cNvPr id="4" name="Slide Number Placeholder 3"/>
          <p:cNvSpPr>
            <a:spLocks noGrp="1"/>
          </p:cNvSpPr>
          <p:nvPr>
            <p:ph type="sldNum" sz="quarter" idx="5"/>
          </p:nvPr>
        </p:nvSpPr>
        <p:spPr/>
        <p:txBody>
          <a:bodyPr/>
          <a:lstStyle/>
          <a:p>
            <a:fld id="{2F42A9C3-C4C6-4101-903E-C3FA7F28B62F}" type="slidenum">
              <a:rPr lang="sl-SI" smtClean="0"/>
              <a:t>13</a:t>
            </a:fld>
            <a:endParaRPr lang="sl-SI"/>
          </a:p>
        </p:txBody>
      </p:sp>
    </p:spTree>
    <p:extLst>
      <p:ext uri="{BB962C8B-B14F-4D97-AF65-F5344CB8AC3E}">
        <p14:creationId xmlns:p14="http://schemas.microsoft.com/office/powerpoint/2010/main" val="194306467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l-SI" dirty="0"/>
              <a:t>Vse kar ni prepovedano, je dovoljeno (Omeni Estonijo in modela z nahrbtniki).</a:t>
            </a:r>
            <a:endParaRPr lang="en-GB" dirty="0"/>
          </a:p>
        </p:txBody>
      </p:sp>
      <p:sp>
        <p:nvSpPr>
          <p:cNvPr id="4" name="Slide Number Placeholder 3"/>
          <p:cNvSpPr>
            <a:spLocks noGrp="1"/>
          </p:cNvSpPr>
          <p:nvPr>
            <p:ph type="sldNum" sz="quarter" idx="5"/>
          </p:nvPr>
        </p:nvSpPr>
        <p:spPr/>
        <p:txBody>
          <a:bodyPr/>
          <a:lstStyle/>
          <a:p>
            <a:fld id="{2F42A9C3-C4C6-4101-903E-C3FA7F28B62F}" type="slidenum">
              <a:rPr lang="sl-SI" smtClean="0"/>
              <a:t>14</a:t>
            </a:fld>
            <a:endParaRPr lang="sl-SI"/>
          </a:p>
        </p:txBody>
      </p:sp>
    </p:spTree>
    <p:extLst>
      <p:ext uri="{BB962C8B-B14F-4D97-AF65-F5344CB8AC3E}">
        <p14:creationId xmlns:p14="http://schemas.microsoft.com/office/powerpoint/2010/main" val="299157971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Naslovni diapozitiv">
    <p:spTree>
      <p:nvGrpSpPr>
        <p:cNvPr id="1" name=""/>
        <p:cNvGrpSpPr/>
        <p:nvPr/>
      </p:nvGrpSpPr>
      <p:grpSpPr>
        <a:xfrm>
          <a:off x="0" y="0"/>
          <a:ext cx="0" cy="0"/>
          <a:chOff x="0" y="0"/>
          <a:chExt cx="0" cy="0"/>
        </a:xfrm>
      </p:grpSpPr>
      <p:sp>
        <p:nvSpPr>
          <p:cNvPr id="2" name="Naslov 1"/>
          <p:cNvSpPr>
            <a:spLocks noGrp="1"/>
          </p:cNvSpPr>
          <p:nvPr>
            <p:ph type="ctrTitle"/>
          </p:nvPr>
        </p:nvSpPr>
        <p:spPr>
          <a:xfrm>
            <a:off x="1524000" y="1122363"/>
            <a:ext cx="9144000" cy="2387600"/>
          </a:xfrm>
        </p:spPr>
        <p:txBody>
          <a:bodyPr anchor="b"/>
          <a:lstStyle>
            <a:lvl1pPr algn="ctr">
              <a:defRPr sz="6000"/>
            </a:lvl1pPr>
          </a:lstStyle>
          <a:p>
            <a:r>
              <a:rPr lang="sl-SI"/>
              <a:t>Uredite slog naslova matrice</a:t>
            </a:r>
          </a:p>
        </p:txBody>
      </p:sp>
      <p:sp>
        <p:nvSpPr>
          <p:cNvPr id="3" name="Podnaslov 2"/>
          <p:cNvSpPr>
            <a:spLocks noGrp="1"/>
          </p:cNvSpPr>
          <p:nvPr>
            <p:ph type="subTitle" idx="1"/>
          </p:nvPr>
        </p:nvSpPr>
        <p:spPr>
          <a:xfrm>
            <a:off x="1524000" y="3602038"/>
            <a:ext cx="9144000" cy="1655762"/>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sl-SI"/>
              <a:t>Kliknite, da uredite slog podnaslova matrice</a:t>
            </a:r>
          </a:p>
        </p:txBody>
      </p:sp>
      <p:sp>
        <p:nvSpPr>
          <p:cNvPr id="4" name="Označba mesta datuma 3"/>
          <p:cNvSpPr>
            <a:spLocks noGrp="1"/>
          </p:cNvSpPr>
          <p:nvPr>
            <p:ph type="dt" sz="half" idx="10"/>
          </p:nvPr>
        </p:nvSpPr>
        <p:spPr/>
        <p:txBody>
          <a:bodyPr/>
          <a:lstStyle/>
          <a:p>
            <a:fld id="{CE223ED0-576F-4980-A6A4-6CE8EE51ED8E}" type="datetime1">
              <a:rPr lang="sl-SI" smtClean="0"/>
              <a:t>4. 12. 2018</a:t>
            </a:fld>
            <a:endParaRPr lang="sl-SI"/>
          </a:p>
        </p:txBody>
      </p:sp>
      <p:sp>
        <p:nvSpPr>
          <p:cNvPr id="5" name="Označba mesta noge 4"/>
          <p:cNvSpPr>
            <a:spLocks noGrp="1"/>
          </p:cNvSpPr>
          <p:nvPr>
            <p:ph type="ftr" sz="quarter" idx="11"/>
          </p:nvPr>
        </p:nvSpPr>
        <p:spPr/>
        <p:txBody>
          <a:bodyPr/>
          <a:lstStyle/>
          <a:p>
            <a:endParaRPr lang="sl-SI"/>
          </a:p>
        </p:txBody>
      </p:sp>
      <p:sp>
        <p:nvSpPr>
          <p:cNvPr id="6" name="Označba mesta številke diapozitiva 5"/>
          <p:cNvSpPr>
            <a:spLocks noGrp="1"/>
          </p:cNvSpPr>
          <p:nvPr>
            <p:ph type="sldNum" sz="quarter" idx="12"/>
          </p:nvPr>
        </p:nvSpPr>
        <p:spPr/>
        <p:txBody>
          <a:bodyPr/>
          <a:lstStyle/>
          <a:p>
            <a:fld id="{96766CA0-481E-4A77-99EC-C64FAE6E300B}" type="slidenum">
              <a:rPr lang="sl-SI" smtClean="0"/>
              <a:t>‹#›</a:t>
            </a:fld>
            <a:endParaRPr lang="sl-SI"/>
          </a:p>
        </p:txBody>
      </p:sp>
    </p:spTree>
    <p:extLst>
      <p:ext uri="{BB962C8B-B14F-4D97-AF65-F5344CB8AC3E}">
        <p14:creationId xmlns:p14="http://schemas.microsoft.com/office/powerpoint/2010/main" val="1330489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slov in navpično besedilo">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a:t>Uredite slog naslova matrice</a:t>
            </a:r>
          </a:p>
        </p:txBody>
      </p:sp>
      <p:sp>
        <p:nvSpPr>
          <p:cNvPr id="3" name="Označba mesta navpičnega besedila 2"/>
          <p:cNvSpPr>
            <a:spLocks noGrp="1"/>
          </p:cNvSpPr>
          <p:nvPr>
            <p:ph type="body" orient="vert" idx="1"/>
          </p:nvPr>
        </p:nvSpPr>
        <p:spPr/>
        <p:txBody>
          <a:bodyPr vert="eaVert"/>
          <a:lstStyle/>
          <a:p>
            <a:pPr lvl="0"/>
            <a:r>
              <a:rPr lang="sl-SI"/>
              <a:t>Uredite sloge besedila matrice</a:t>
            </a:r>
          </a:p>
          <a:p>
            <a:pPr lvl="1"/>
            <a:r>
              <a:rPr lang="sl-SI"/>
              <a:t>Druga raven</a:t>
            </a:r>
          </a:p>
          <a:p>
            <a:pPr lvl="2"/>
            <a:r>
              <a:rPr lang="sl-SI"/>
              <a:t>Tretja raven</a:t>
            </a:r>
          </a:p>
          <a:p>
            <a:pPr lvl="3"/>
            <a:r>
              <a:rPr lang="sl-SI"/>
              <a:t>Četrta raven</a:t>
            </a:r>
          </a:p>
          <a:p>
            <a:pPr lvl="4"/>
            <a:r>
              <a:rPr lang="sl-SI"/>
              <a:t>Peta raven</a:t>
            </a:r>
          </a:p>
        </p:txBody>
      </p:sp>
      <p:sp>
        <p:nvSpPr>
          <p:cNvPr id="4" name="Označba mesta datuma 3"/>
          <p:cNvSpPr>
            <a:spLocks noGrp="1"/>
          </p:cNvSpPr>
          <p:nvPr>
            <p:ph type="dt" sz="half" idx="10"/>
          </p:nvPr>
        </p:nvSpPr>
        <p:spPr/>
        <p:txBody>
          <a:bodyPr/>
          <a:lstStyle/>
          <a:p>
            <a:fld id="{7A387F48-DEA0-4250-BB91-D25DEAE1CFD0}" type="datetime1">
              <a:rPr lang="sl-SI" smtClean="0"/>
              <a:t>4. 12. 2018</a:t>
            </a:fld>
            <a:endParaRPr lang="sl-SI"/>
          </a:p>
        </p:txBody>
      </p:sp>
      <p:sp>
        <p:nvSpPr>
          <p:cNvPr id="5" name="Označba mesta noge 4"/>
          <p:cNvSpPr>
            <a:spLocks noGrp="1"/>
          </p:cNvSpPr>
          <p:nvPr>
            <p:ph type="ftr" sz="quarter" idx="11"/>
          </p:nvPr>
        </p:nvSpPr>
        <p:spPr/>
        <p:txBody>
          <a:bodyPr/>
          <a:lstStyle/>
          <a:p>
            <a:endParaRPr lang="sl-SI"/>
          </a:p>
        </p:txBody>
      </p:sp>
      <p:sp>
        <p:nvSpPr>
          <p:cNvPr id="6" name="Označba mesta številke diapozitiva 5"/>
          <p:cNvSpPr>
            <a:spLocks noGrp="1"/>
          </p:cNvSpPr>
          <p:nvPr>
            <p:ph type="sldNum" sz="quarter" idx="12"/>
          </p:nvPr>
        </p:nvSpPr>
        <p:spPr/>
        <p:txBody>
          <a:bodyPr/>
          <a:lstStyle/>
          <a:p>
            <a:fld id="{96766CA0-481E-4A77-99EC-C64FAE6E300B}" type="slidenum">
              <a:rPr lang="sl-SI" smtClean="0"/>
              <a:t>‹#›</a:t>
            </a:fld>
            <a:endParaRPr lang="sl-SI"/>
          </a:p>
        </p:txBody>
      </p:sp>
    </p:spTree>
    <p:extLst>
      <p:ext uri="{BB962C8B-B14F-4D97-AF65-F5344CB8AC3E}">
        <p14:creationId xmlns:p14="http://schemas.microsoft.com/office/powerpoint/2010/main" val="17374422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Navpični naslov in besedilo">
    <p:spTree>
      <p:nvGrpSpPr>
        <p:cNvPr id="1" name=""/>
        <p:cNvGrpSpPr/>
        <p:nvPr/>
      </p:nvGrpSpPr>
      <p:grpSpPr>
        <a:xfrm>
          <a:off x="0" y="0"/>
          <a:ext cx="0" cy="0"/>
          <a:chOff x="0" y="0"/>
          <a:chExt cx="0" cy="0"/>
        </a:xfrm>
      </p:grpSpPr>
      <p:sp>
        <p:nvSpPr>
          <p:cNvPr id="2" name="Navpični naslov 1"/>
          <p:cNvSpPr>
            <a:spLocks noGrp="1"/>
          </p:cNvSpPr>
          <p:nvPr>
            <p:ph type="title" orient="vert"/>
          </p:nvPr>
        </p:nvSpPr>
        <p:spPr>
          <a:xfrm>
            <a:off x="8724902" y="365125"/>
            <a:ext cx="2628900" cy="5811838"/>
          </a:xfrm>
        </p:spPr>
        <p:txBody>
          <a:bodyPr vert="eaVert"/>
          <a:lstStyle/>
          <a:p>
            <a:r>
              <a:rPr lang="sl-SI"/>
              <a:t>Uredite slog naslova matrice</a:t>
            </a:r>
          </a:p>
        </p:txBody>
      </p:sp>
      <p:sp>
        <p:nvSpPr>
          <p:cNvPr id="3" name="Označba mesta navpičnega besedila 2"/>
          <p:cNvSpPr>
            <a:spLocks noGrp="1"/>
          </p:cNvSpPr>
          <p:nvPr>
            <p:ph type="body" orient="vert" idx="1"/>
          </p:nvPr>
        </p:nvSpPr>
        <p:spPr>
          <a:xfrm>
            <a:off x="838203" y="365125"/>
            <a:ext cx="7734300" cy="5811838"/>
          </a:xfrm>
        </p:spPr>
        <p:txBody>
          <a:bodyPr vert="eaVert"/>
          <a:lstStyle/>
          <a:p>
            <a:pPr lvl="0"/>
            <a:r>
              <a:rPr lang="sl-SI"/>
              <a:t>Uredite sloge besedila matrice</a:t>
            </a:r>
          </a:p>
          <a:p>
            <a:pPr lvl="1"/>
            <a:r>
              <a:rPr lang="sl-SI"/>
              <a:t>Druga raven</a:t>
            </a:r>
          </a:p>
          <a:p>
            <a:pPr lvl="2"/>
            <a:r>
              <a:rPr lang="sl-SI"/>
              <a:t>Tretja raven</a:t>
            </a:r>
          </a:p>
          <a:p>
            <a:pPr lvl="3"/>
            <a:r>
              <a:rPr lang="sl-SI"/>
              <a:t>Četrta raven</a:t>
            </a:r>
          </a:p>
          <a:p>
            <a:pPr lvl="4"/>
            <a:r>
              <a:rPr lang="sl-SI"/>
              <a:t>Peta raven</a:t>
            </a:r>
          </a:p>
        </p:txBody>
      </p:sp>
      <p:sp>
        <p:nvSpPr>
          <p:cNvPr id="4" name="Označba mesta datuma 3"/>
          <p:cNvSpPr>
            <a:spLocks noGrp="1"/>
          </p:cNvSpPr>
          <p:nvPr>
            <p:ph type="dt" sz="half" idx="10"/>
          </p:nvPr>
        </p:nvSpPr>
        <p:spPr/>
        <p:txBody>
          <a:bodyPr/>
          <a:lstStyle/>
          <a:p>
            <a:fld id="{8E5F7D6F-536E-4AFB-97CD-71D2D45EA746}" type="datetime1">
              <a:rPr lang="sl-SI" smtClean="0"/>
              <a:t>4. 12. 2018</a:t>
            </a:fld>
            <a:endParaRPr lang="sl-SI"/>
          </a:p>
        </p:txBody>
      </p:sp>
      <p:sp>
        <p:nvSpPr>
          <p:cNvPr id="5" name="Označba mesta noge 4"/>
          <p:cNvSpPr>
            <a:spLocks noGrp="1"/>
          </p:cNvSpPr>
          <p:nvPr>
            <p:ph type="ftr" sz="quarter" idx="11"/>
          </p:nvPr>
        </p:nvSpPr>
        <p:spPr/>
        <p:txBody>
          <a:bodyPr/>
          <a:lstStyle/>
          <a:p>
            <a:endParaRPr lang="sl-SI"/>
          </a:p>
        </p:txBody>
      </p:sp>
      <p:sp>
        <p:nvSpPr>
          <p:cNvPr id="6" name="Označba mesta številke diapozitiva 5"/>
          <p:cNvSpPr>
            <a:spLocks noGrp="1"/>
          </p:cNvSpPr>
          <p:nvPr>
            <p:ph type="sldNum" sz="quarter" idx="12"/>
          </p:nvPr>
        </p:nvSpPr>
        <p:spPr/>
        <p:txBody>
          <a:bodyPr/>
          <a:lstStyle/>
          <a:p>
            <a:fld id="{96766CA0-481E-4A77-99EC-C64FAE6E300B}" type="slidenum">
              <a:rPr lang="sl-SI" smtClean="0"/>
              <a:t>‹#›</a:t>
            </a:fld>
            <a:endParaRPr lang="sl-SI"/>
          </a:p>
        </p:txBody>
      </p:sp>
    </p:spTree>
    <p:extLst>
      <p:ext uri="{BB962C8B-B14F-4D97-AF65-F5344CB8AC3E}">
        <p14:creationId xmlns:p14="http://schemas.microsoft.com/office/powerpoint/2010/main" val="32816105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slov in vsebina">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a:t>Uredite slog naslova matrice</a:t>
            </a:r>
          </a:p>
        </p:txBody>
      </p:sp>
      <p:sp>
        <p:nvSpPr>
          <p:cNvPr id="3" name="Označba mesta vsebine 2"/>
          <p:cNvSpPr>
            <a:spLocks noGrp="1"/>
          </p:cNvSpPr>
          <p:nvPr>
            <p:ph idx="1"/>
          </p:nvPr>
        </p:nvSpPr>
        <p:spPr/>
        <p:txBody>
          <a:bodyPr/>
          <a:lstStyle/>
          <a:p>
            <a:pPr lvl="0"/>
            <a:r>
              <a:rPr lang="sl-SI"/>
              <a:t>Uredite sloge besedila matrice</a:t>
            </a:r>
          </a:p>
          <a:p>
            <a:pPr lvl="1"/>
            <a:r>
              <a:rPr lang="sl-SI"/>
              <a:t>Druga raven</a:t>
            </a:r>
          </a:p>
          <a:p>
            <a:pPr lvl="2"/>
            <a:r>
              <a:rPr lang="sl-SI"/>
              <a:t>Tretja raven</a:t>
            </a:r>
          </a:p>
          <a:p>
            <a:pPr lvl="3"/>
            <a:r>
              <a:rPr lang="sl-SI"/>
              <a:t>Četrta raven</a:t>
            </a:r>
          </a:p>
          <a:p>
            <a:pPr lvl="4"/>
            <a:r>
              <a:rPr lang="sl-SI"/>
              <a:t>Peta raven</a:t>
            </a:r>
          </a:p>
        </p:txBody>
      </p:sp>
      <p:sp>
        <p:nvSpPr>
          <p:cNvPr id="4" name="Označba mesta datuma 3"/>
          <p:cNvSpPr>
            <a:spLocks noGrp="1"/>
          </p:cNvSpPr>
          <p:nvPr>
            <p:ph type="dt" sz="half" idx="10"/>
          </p:nvPr>
        </p:nvSpPr>
        <p:spPr/>
        <p:txBody>
          <a:bodyPr/>
          <a:lstStyle/>
          <a:p>
            <a:fld id="{BDDCE070-32AE-4DF6-AFB7-E996C3248A64}" type="datetime1">
              <a:rPr lang="sl-SI" smtClean="0"/>
              <a:t>4. 12. 2018</a:t>
            </a:fld>
            <a:endParaRPr lang="sl-SI"/>
          </a:p>
        </p:txBody>
      </p:sp>
      <p:sp>
        <p:nvSpPr>
          <p:cNvPr id="5" name="Označba mesta noge 4"/>
          <p:cNvSpPr>
            <a:spLocks noGrp="1"/>
          </p:cNvSpPr>
          <p:nvPr>
            <p:ph type="ftr" sz="quarter" idx="11"/>
          </p:nvPr>
        </p:nvSpPr>
        <p:spPr/>
        <p:txBody>
          <a:bodyPr/>
          <a:lstStyle/>
          <a:p>
            <a:endParaRPr lang="sl-SI"/>
          </a:p>
        </p:txBody>
      </p:sp>
      <p:sp>
        <p:nvSpPr>
          <p:cNvPr id="6" name="Označba mesta številke diapozitiva 5"/>
          <p:cNvSpPr>
            <a:spLocks noGrp="1"/>
          </p:cNvSpPr>
          <p:nvPr>
            <p:ph type="sldNum" sz="quarter" idx="12"/>
          </p:nvPr>
        </p:nvSpPr>
        <p:spPr/>
        <p:txBody>
          <a:bodyPr/>
          <a:lstStyle/>
          <a:p>
            <a:fld id="{96766CA0-481E-4A77-99EC-C64FAE6E300B}" type="slidenum">
              <a:rPr lang="sl-SI" smtClean="0"/>
              <a:t>‹#›</a:t>
            </a:fld>
            <a:endParaRPr lang="sl-SI"/>
          </a:p>
        </p:txBody>
      </p:sp>
    </p:spTree>
    <p:extLst>
      <p:ext uri="{BB962C8B-B14F-4D97-AF65-F5344CB8AC3E}">
        <p14:creationId xmlns:p14="http://schemas.microsoft.com/office/powerpoint/2010/main" val="26417606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Glava odseka">
    <p:spTree>
      <p:nvGrpSpPr>
        <p:cNvPr id="1" name=""/>
        <p:cNvGrpSpPr/>
        <p:nvPr/>
      </p:nvGrpSpPr>
      <p:grpSpPr>
        <a:xfrm>
          <a:off x="0" y="0"/>
          <a:ext cx="0" cy="0"/>
          <a:chOff x="0" y="0"/>
          <a:chExt cx="0" cy="0"/>
        </a:xfrm>
      </p:grpSpPr>
      <p:sp>
        <p:nvSpPr>
          <p:cNvPr id="2" name="Naslov 1"/>
          <p:cNvSpPr>
            <a:spLocks noGrp="1"/>
          </p:cNvSpPr>
          <p:nvPr>
            <p:ph type="title"/>
          </p:nvPr>
        </p:nvSpPr>
        <p:spPr>
          <a:xfrm>
            <a:off x="831851" y="1709744"/>
            <a:ext cx="10515600" cy="2852737"/>
          </a:xfrm>
        </p:spPr>
        <p:txBody>
          <a:bodyPr anchor="b"/>
          <a:lstStyle>
            <a:lvl1pPr>
              <a:defRPr sz="6000"/>
            </a:lvl1pPr>
          </a:lstStyle>
          <a:p>
            <a:r>
              <a:rPr lang="sl-SI"/>
              <a:t>Uredite slog naslova matrice</a:t>
            </a:r>
          </a:p>
        </p:txBody>
      </p:sp>
      <p:sp>
        <p:nvSpPr>
          <p:cNvPr id="3" name="Označba mesta besedila 2"/>
          <p:cNvSpPr>
            <a:spLocks noGrp="1"/>
          </p:cNvSpPr>
          <p:nvPr>
            <p:ph type="body" idx="1"/>
          </p:nvPr>
        </p:nvSpPr>
        <p:spPr>
          <a:xfrm>
            <a:off x="831851" y="4589469"/>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sl-SI"/>
              <a:t>Uredite sloge besedila matrice</a:t>
            </a:r>
          </a:p>
        </p:txBody>
      </p:sp>
      <p:sp>
        <p:nvSpPr>
          <p:cNvPr id="4" name="Označba mesta datuma 3"/>
          <p:cNvSpPr>
            <a:spLocks noGrp="1"/>
          </p:cNvSpPr>
          <p:nvPr>
            <p:ph type="dt" sz="half" idx="10"/>
          </p:nvPr>
        </p:nvSpPr>
        <p:spPr/>
        <p:txBody>
          <a:bodyPr/>
          <a:lstStyle/>
          <a:p>
            <a:fld id="{4AB9F7C9-633A-492E-A0AD-103F8C23363E}" type="datetime1">
              <a:rPr lang="sl-SI" smtClean="0"/>
              <a:t>4. 12. 2018</a:t>
            </a:fld>
            <a:endParaRPr lang="sl-SI"/>
          </a:p>
        </p:txBody>
      </p:sp>
      <p:sp>
        <p:nvSpPr>
          <p:cNvPr id="5" name="Označba mesta noge 4"/>
          <p:cNvSpPr>
            <a:spLocks noGrp="1"/>
          </p:cNvSpPr>
          <p:nvPr>
            <p:ph type="ftr" sz="quarter" idx="11"/>
          </p:nvPr>
        </p:nvSpPr>
        <p:spPr/>
        <p:txBody>
          <a:bodyPr/>
          <a:lstStyle/>
          <a:p>
            <a:endParaRPr lang="sl-SI"/>
          </a:p>
        </p:txBody>
      </p:sp>
      <p:sp>
        <p:nvSpPr>
          <p:cNvPr id="6" name="Označba mesta številke diapozitiva 5"/>
          <p:cNvSpPr>
            <a:spLocks noGrp="1"/>
          </p:cNvSpPr>
          <p:nvPr>
            <p:ph type="sldNum" sz="quarter" idx="12"/>
          </p:nvPr>
        </p:nvSpPr>
        <p:spPr/>
        <p:txBody>
          <a:bodyPr/>
          <a:lstStyle/>
          <a:p>
            <a:fld id="{96766CA0-481E-4A77-99EC-C64FAE6E300B}" type="slidenum">
              <a:rPr lang="sl-SI" smtClean="0"/>
              <a:t>‹#›</a:t>
            </a:fld>
            <a:endParaRPr lang="sl-SI"/>
          </a:p>
        </p:txBody>
      </p:sp>
    </p:spTree>
    <p:extLst>
      <p:ext uri="{BB962C8B-B14F-4D97-AF65-F5344CB8AC3E}">
        <p14:creationId xmlns:p14="http://schemas.microsoft.com/office/powerpoint/2010/main" val="22883708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e vsebini">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a:t>Uredite slog naslova matrice</a:t>
            </a:r>
          </a:p>
        </p:txBody>
      </p:sp>
      <p:sp>
        <p:nvSpPr>
          <p:cNvPr id="3" name="Označba mesta vsebine 2"/>
          <p:cNvSpPr>
            <a:spLocks noGrp="1"/>
          </p:cNvSpPr>
          <p:nvPr>
            <p:ph sz="half" idx="1"/>
          </p:nvPr>
        </p:nvSpPr>
        <p:spPr>
          <a:xfrm>
            <a:off x="838200" y="1825625"/>
            <a:ext cx="5181600" cy="4351338"/>
          </a:xfrm>
        </p:spPr>
        <p:txBody>
          <a:bodyPr/>
          <a:lstStyle/>
          <a:p>
            <a:pPr lvl="0"/>
            <a:r>
              <a:rPr lang="sl-SI"/>
              <a:t>Uredite sloge besedila matrice</a:t>
            </a:r>
          </a:p>
          <a:p>
            <a:pPr lvl="1"/>
            <a:r>
              <a:rPr lang="sl-SI"/>
              <a:t>Druga raven</a:t>
            </a:r>
          </a:p>
          <a:p>
            <a:pPr lvl="2"/>
            <a:r>
              <a:rPr lang="sl-SI"/>
              <a:t>Tretja raven</a:t>
            </a:r>
          </a:p>
          <a:p>
            <a:pPr lvl="3"/>
            <a:r>
              <a:rPr lang="sl-SI"/>
              <a:t>Četrta raven</a:t>
            </a:r>
          </a:p>
          <a:p>
            <a:pPr lvl="4"/>
            <a:r>
              <a:rPr lang="sl-SI"/>
              <a:t>Peta raven</a:t>
            </a:r>
          </a:p>
        </p:txBody>
      </p:sp>
      <p:sp>
        <p:nvSpPr>
          <p:cNvPr id="4" name="Označba mesta vsebine 3"/>
          <p:cNvSpPr>
            <a:spLocks noGrp="1"/>
          </p:cNvSpPr>
          <p:nvPr>
            <p:ph sz="half" idx="2"/>
          </p:nvPr>
        </p:nvSpPr>
        <p:spPr>
          <a:xfrm>
            <a:off x="6172200" y="1825625"/>
            <a:ext cx="5181600" cy="4351338"/>
          </a:xfrm>
        </p:spPr>
        <p:txBody>
          <a:bodyPr/>
          <a:lstStyle/>
          <a:p>
            <a:pPr lvl="0"/>
            <a:r>
              <a:rPr lang="sl-SI"/>
              <a:t>Uredite sloge besedila matrice</a:t>
            </a:r>
          </a:p>
          <a:p>
            <a:pPr lvl="1"/>
            <a:r>
              <a:rPr lang="sl-SI"/>
              <a:t>Druga raven</a:t>
            </a:r>
          </a:p>
          <a:p>
            <a:pPr lvl="2"/>
            <a:r>
              <a:rPr lang="sl-SI"/>
              <a:t>Tretja raven</a:t>
            </a:r>
          </a:p>
          <a:p>
            <a:pPr lvl="3"/>
            <a:r>
              <a:rPr lang="sl-SI"/>
              <a:t>Četrta raven</a:t>
            </a:r>
          </a:p>
          <a:p>
            <a:pPr lvl="4"/>
            <a:r>
              <a:rPr lang="sl-SI"/>
              <a:t>Peta raven</a:t>
            </a:r>
          </a:p>
        </p:txBody>
      </p:sp>
      <p:sp>
        <p:nvSpPr>
          <p:cNvPr id="5" name="Označba mesta datuma 4"/>
          <p:cNvSpPr>
            <a:spLocks noGrp="1"/>
          </p:cNvSpPr>
          <p:nvPr>
            <p:ph type="dt" sz="half" idx="10"/>
          </p:nvPr>
        </p:nvSpPr>
        <p:spPr/>
        <p:txBody>
          <a:bodyPr/>
          <a:lstStyle/>
          <a:p>
            <a:fld id="{2EB0F9C8-6DC8-4D2C-8C94-980285E85093}" type="datetime1">
              <a:rPr lang="sl-SI" smtClean="0"/>
              <a:t>4. 12. 2018</a:t>
            </a:fld>
            <a:endParaRPr lang="sl-SI"/>
          </a:p>
        </p:txBody>
      </p:sp>
      <p:sp>
        <p:nvSpPr>
          <p:cNvPr id="6" name="Označba mesta noge 5"/>
          <p:cNvSpPr>
            <a:spLocks noGrp="1"/>
          </p:cNvSpPr>
          <p:nvPr>
            <p:ph type="ftr" sz="quarter" idx="11"/>
          </p:nvPr>
        </p:nvSpPr>
        <p:spPr/>
        <p:txBody>
          <a:bodyPr/>
          <a:lstStyle/>
          <a:p>
            <a:endParaRPr lang="sl-SI"/>
          </a:p>
        </p:txBody>
      </p:sp>
      <p:sp>
        <p:nvSpPr>
          <p:cNvPr id="7" name="Označba mesta številke diapozitiva 6"/>
          <p:cNvSpPr>
            <a:spLocks noGrp="1"/>
          </p:cNvSpPr>
          <p:nvPr>
            <p:ph type="sldNum" sz="quarter" idx="12"/>
          </p:nvPr>
        </p:nvSpPr>
        <p:spPr/>
        <p:txBody>
          <a:bodyPr/>
          <a:lstStyle/>
          <a:p>
            <a:fld id="{96766CA0-481E-4A77-99EC-C64FAE6E300B}" type="slidenum">
              <a:rPr lang="sl-SI" smtClean="0"/>
              <a:t>‹#›</a:t>
            </a:fld>
            <a:endParaRPr lang="sl-SI"/>
          </a:p>
        </p:txBody>
      </p:sp>
    </p:spTree>
    <p:extLst>
      <p:ext uri="{BB962C8B-B14F-4D97-AF65-F5344CB8AC3E}">
        <p14:creationId xmlns:p14="http://schemas.microsoft.com/office/powerpoint/2010/main" val="16433172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rimerjava">
    <p:spTree>
      <p:nvGrpSpPr>
        <p:cNvPr id="1" name=""/>
        <p:cNvGrpSpPr/>
        <p:nvPr/>
      </p:nvGrpSpPr>
      <p:grpSpPr>
        <a:xfrm>
          <a:off x="0" y="0"/>
          <a:ext cx="0" cy="0"/>
          <a:chOff x="0" y="0"/>
          <a:chExt cx="0" cy="0"/>
        </a:xfrm>
      </p:grpSpPr>
      <p:sp>
        <p:nvSpPr>
          <p:cNvPr id="2" name="Naslov 1"/>
          <p:cNvSpPr>
            <a:spLocks noGrp="1"/>
          </p:cNvSpPr>
          <p:nvPr>
            <p:ph type="title"/>
          </p:nvPr>
        </p:nvSpPr>
        <p:spPr>
          <a:xfrm>
            <a:off x="839788" y="365129"/>
            <a:ext cx="10515600" cy="1325563"/>
          </a:xfrm>
        </p:spPr>
        <p:txBody>
          <a:bodyPr/>
          <a:lstStyle/>
          <a:p>
            <a:r>
              <a:rPr lang="sl-SI"/>
              <a:t>Uredite slog naslova matrice</a:t>
            </a:r>
          </a:p>
        </p:txBody>
      </p:sp>
      <p:sp>
        <p:nvSpPr>
          <p:cNvPr id="3" name="Označba mesta besedila 2"/>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sl-SI"/>
              <a:t>Uredite sloge besedila matrice</a:t>
            </a:r>
          </a:p>
        </p:txBody>
      </p:sp>
      <p:sp>
        <p:nvSpPr>
          <p:cNvPr id="4" name="Označba mesta vsebine 3"/>
          <p:cNvSpPr>
            <a:spLocks noGrp="1"/>
          </p:cNvSpPr>
          <p:nvPr>
            <p:ph sz="half" idx="2"/>
          </p:nvPr>
        </p:nvSpPr>
        <p:spPr>
          <a:xfrm>
            <a:off x="839789" y="2505075"/>
            <a:ext cx="5157787" cy="3684588"/>
          </a:xfrm>
        </p:spPr>
        <p:txBody>
          <a:bodyPr/>
          <a:lstStyle/>
          <a:p>
            <a:pPr lvl="0"/>
            <a:r>
              <a:rPr lang="sl-SI"/>
              <a:t>Uredite sloge besedila matrice</a:t>
            </a:r>
          </a:p>
          <a:p>
            <a:pPr lvl="1"/>
            <a:r>
              <a:rPr lang="sl-SI"/>
              <a:t>Druga raven</a:t>
            </a:r>
          </a:p>
          <a:p>
            <a:pPr lvl="2"/>
            <a:r>
              <a:rPr lang="sl-SI"/>
              <a:t>Tretja raven</a:t>
            </a:r>
          </a:p>
          <a:p>
            <a:pPr lvl="3"/>
            <a:r>
              <a:rPr lang="sl-SI"/>
              <a:t>Četrta raven</a:t>
            </a:r>
          </a:p>
          <a:p>
            <a:pPr lvl="4"/>
            <a:r>
              <a:rPr lang="sl-SI"/>
              <a:t>Peta raven</a:t>
            </a:r>
          </a:p>
        </p:txBody>
      </p:sp>
      <p:sp>
        <p:nvSpPr>
          <p:cNvPr id="5" name="Označba mesta besedila 4"/>
          <p:cNvSpPr>
            <a:spLocks noGrp="1"/>
          </p:cNvSpPr>
          <p:nvPr>
            <p:ph type="body" sz="quarter" idx="3"/>
          </p:nvPr>
        </p:nvSpPr>
        <p:spPr>
          <a:xfrm>
            <a:off x="6172203"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sl-SI"/>
              <a:t>Uredite sloge besedila matrice</a:t>
            </a:r>
          </a:p>
        </p:txBody>
      </p:sp>
      <p:sp>
        <p:nvSpPr>
          <p:cNvPr id="6" name="Označba mesta vsebine 5"/>
          <p:cNvSpPr>
            <a:spLocks noGrp="1"/>
          </p:cNvSpPr>
          <p:nvPr>
            <p:ph sz="quarter" idx="4"/>
          </p:nvPr>
        </p:nvSpPr>
        <p:spPr>
          <a:xfrm>
            <a:off x="6172203" y="2505075"/>
            <a:ext cx="5183188" cy="3684588"/>
          </a:xfrm>
        </p:spPr>
        <p:txBody>
          <a:bodyPr/>
          <a:lstStyle/>
          <a:p>
            <a:pPr lvl="0"/>
            <a:r>
              <a:rPr lang="sl-SI"/>
              <a:t>Uredite sloge besedila matrice</a:t>
            </a:r>
          </a:p>
          <a:p>
            <a:pPr lvl="1"/>
            <a:r>
              <a:rPr lang="sl-SI"/>
              <a:t>Druga raven</a:t>
            </a:r>
          </a:p>
          <a:p>
            <a:pPr lvl="2"/>
            <a:r>
              <a:rPr lang="sl-SI"/>
              <a:t>Tretja raven</a:t>
            </a:r>
          </a:p>
          <a:p>
            <a:pPr lvl="3"/>
            <a:r>
              <a:rPr lang="sl-SI"/>
              <a:t>Četrta raven</a:t>
            </a:r>
          </a:p>
          <a:p>
            <a:pPr lvl="4"/>
            <a:r>
              <a:rPr lang="sl-SI"/>
              <a:t>Peta raven</a:t>
            </a:r>
          </a:p>
        </p:txBody>
      </p:sp>
      <p:sp>
        <p:nvSpPr>
          <p:cNvPr id="7" name="Označba mesta datuma 6"/>
          <p:cNvSpPr>
            <a:spLocks noGrp="1"/>
          </p:cNvSpPr>
          <p:nvPr>
            <p:ph type="dt" sz="half" idx="10"/>
          </p:nvPr>
        </p:nvSpPr>
        <p:spPr/>
        <p:txBody>
          <a:bodyPr/>
          <a:lstStyle/>
          <a:p>
            <a:fld id="{329C0DD5-C273-4E70-B995-0B3AE015C031}" type="datetime1">
              <a:rPr lang="sl-SI" smtClean="0"/>
              <a:t>4. 12. 2018</a:t>
            </a:fld>
            <a:endParaRPr lang="sl-SI"/>
          </a:p>
        </p:txBody>
      </p:sp>
      <p:sp>
        <p:nvSpPr>
          <p:cNvPr id="8" name="Označba mesta noge 7"/>
          <p:cNvSpPr>
            <a:spLocks noGrp="1"/>
          </p:cNvSpPr>
          <p:nvPr>
            <p:ph type="ftr" sz="quarter" idx="11"/>
          </p:nvPr>
        </p:nvSpPr>
        <p:spPr/>
        <p:txBody>
          <a:bodyPr/>
          <a:lstStyle/>
          <a:p>
            <a:endParaRPr lang="sl-SI"/>
          </a:p>
        </p:txBody>
      </p:sp>
      <p:sp>
        <p:nvSpPr>
          <p:cNvPr id="9" name="Označba mesta številke diapozitiva 8"/>
          <p:cNvSpPr>
            <a:spLocks noGrp="1"/>
          </p:cNvSpPr>
          <p:nvPr>
            <p:ph type="sldNum" sz="quarter" idx="12"/>
          </p:nvPr>
        </p:nvSpPr>
        <p:spPr/>
        <p:txBody>
          <a:bodyPr/>
          <a:lstStyle/>
          <a:p>
            <a:fld id="{96766CA0-481E-4A77-99EC-C64FAE6E300B}" type="slidenum">
              <a:rPr lang="sl-SI" smtClean="0"/>
              <a:t>‹#›</a:t>
            </a:fld>
            <a:endParaRPr lang="sl-SI"/>
          </a:p>
        </p:txBody>
      </p:sp>
    </p:spTree>
    <p:extLst>
      <p:ext uri="{BB962C8B-B14F-4D97-AF65-F5344CB8AC3E}">
        <p14:creationId xmlns:p14="http://schemas.microsoft.com/office/powerpoint/2010/main" val="34813711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amo naslov">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a:t>Uredite slog naslova matrice</a:t>
            </a:r>
          </a:p>
        </p:txBody>
      </p:sp>
      <p:sp>
        <p:nvSpPr>
          <p:cNvPr id="3" name="Označba mesta datuma 2"/>
          <p:cNvSpPr>
            <a:spLocks noGrp="1"/>
          </p:cNvSpPr>
          <p:nvPr>
            <p:ph type="dt" sz="half" idx="10"/>
          </p:nvPr>
        </p:nvSpPr>
        <p:spPr/>
        <p:txBody>
          <a:bodyPr/>
          <a:lstStyle/>
          <a:p>
            <a:fld id="{060695B7-660D-4973-BFFD-5E44794A20E2}" type="datetime1">
              <a:rPr lang="sl-SI" smtClean="0"/>
              <a:t>4. 12. 2018</a:t>
            </a:fld>
            <a:endParaRPr lang="sl-SI"/>
          </a:p>
        </p:txBody>
      </p:sp>
      <p:sp>
        <p:nvSpPr>
          <p:cNvPr id="4" name="Označba mesta noge 3"/>
          <p:cNvSpPr>
            <a:spLocks noGrp="1"/>
          </p:cNvSpPr>
          <p:nvPr>
            <p:ph type="ftr" sz="quarter" idx="11"/>
          </p:nvPr>
        </p:nvSpPr>
        <p:spPr/>
        <p:txBody>
          <a:bodyPr/>
          <a:lstStyle/>
          <a:p>
            <a:endParaRPr lang="sl-SI"/>
          </a:p>
        </p:txBody>
      </p:sp>
      <p:sp>
        <p:nvSpPr>
          <p:cNvPr id="5" name="Označba mesta številke diapozitiva 4"/>
          <p:cNvSpPr>
            <a:spLocks noGrp="1"/>
          </p:cNvSpPr>
          <p:nvPr>
            <p:ph type="sldNum" sz="quarter" idx="12"/>
          </p:nvPr>
        </p:nvSpPr>
        <p:spPr/>
        <p:txBody>
          <a:bodyPr/>
          <a:lstStyle/>
          <a:p>
            <a:fld id="{96766CA0-481E-4A77-99EC-C64FAE6E300B}" type="slidenum">
              <a:rPr lang="sl-SI" smtClean="0"/>
              <a:t>‹#›</a:t>
            </a:fld>
            <a:endParaRPr lang="sl-SI"/>
          </a:p>
        </p:txBody>
      </p:sp>
    </p:spTree>
    <p:extLst>
      <p:ext uri="{BB962C8B-B14F-4D97-AF65-F5344CB8AC3E}">
        <p14:creationId xmlns:p14="http://schemas.microsoft.com/office/powerpoint/2010/main" val="23908371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azen">
    <p:spTree>
      <p:nvGrpSpPr>
        <p:cNvPr id="1" name=""/>
        <p:cNvGrpSpPr/>
        <p:nvPr/>
      </p:nvGrpSpPr>
      <p:grpSpPr>
        <a:xfrm>
          <a:off x="0" y="0"/>
          <a:ext cx="0" cy="0"/>
          <a:chOff x="0" y="0"/>
          <a:chExt cx="0" cy="0"/>
        </a:xfrm>
      </p:grpSpPr>
      <p:sp>
        <p:nvSpPr>
          <p:cNvPr id="2" name="Označba mesta datuma 1"/>
          <p:cNvSpPr>
            <a:spLocks noGrp="1"/>
          </p:cNvSpPr>
          <p:nvPr>
            <p:ph type="dt" sz="half" idx="10"/>
          </p:nvPr>
        </p:nvSpPr>
        <p:spPr/>
        <p:txBody>
          <a:bodyPr/>
          <a:lstStyle/>
          <a:p>
            <a:fld id="{E99E766F-63D9-4828-9BD0-C4875292DB3A}" type="datetime1">
              <a:rPr lang="sl-SI" smtClean="0"/>
              <a:t>4. 12. 2018</a:t>
            </a:fld>
            <a:endParaRPr lang="sl-SI"/>
          </a:p>
        </p:txBody>
      </p:sp>
      <p:sp>
        <p:nvSpPr>
          <p:cNvPr id="3" name="Označba mesta noge 2"/>
          <p:cNvSpPr>
            <a:spLocks noGrp="1"/>
          </p:cNvSpPr>
          <p:nvPr>
            <p:ph type="ftr" sz="quarter" idx="11"/>
          </p:nvPr>
        </p:nvSpPr>
        <p:spPr/>
        <p:txBody>
          <a:bodyPr/>
          <a:lstStyle/>
          <a:p>
            <a:endParaRPr lang="sl-SI"/>
          </a:p>
        </p:txBody>
      </p:sp>
      <p:sp>
        <p:nvSpPr>
          <p:cNvPr id="4" name="Označba mesta številke diapozitiva 3"/>
          <p:cNvSpPr>
            <a:spLocks noGrp="1"/>
          </p:cNvSpPr>
          <p:nvPr>
            <p:ph type="sldNum" sz="quarter" idx="12"/>
          </p:nvPr>
        </p:nvSpPr>
        <p:spPr/>
        <p:txBody>
          <a:bodyPr/>
          <a:lstStyle/>
          <a:p>
            <a:fld id="{96766CA0-481E-4A77-99EC-C64FAE6E300B}" type="slidenum">
              <a:rPr lang="sl-SI" smtClean="0"/>
              <a:t>‹#›</a:t>
            </a:fld>
            <a:endParaRPr lang="sl-SI"/>
          </a:p>
        </p:txBody>
      </p:sp>
    </p:spTree>
    <p:extLst>
      <p:ext uri="{BB962C8B-B14F-4D97-AF65-F5344CB8AC3E}">
        <p14:creationId xmlns:p14="http://schemas.microsoft.com/office/powerpoint/2010/main" val="33294060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Vsebina z naslovom">
    <p:spTree>
      <p:nvGrpSpPr>
        <p:cNvPr id="1" name=""/>
        <p:cNvGrpSpPr/>
        <p:nvPr/>
      </p:nvGrpSpPr>
      <p:grpSpPr>
        <a:xfrm>
          <a:off x="0" y="0"/>
          <a:ext cx="0" cy="0"/>
          <a:chOff x="0" y="0"/>
          <a:chExt cx="0" cy="0"/>
        </a:xfrm>
      </p:grpSpPr>
      <p:sp>
        <p:nvSpPr>
          <p:cNvPr id="2" name="Naslov 1"/>
          <p:cNvSpPr>
            <a:spLocks noGrp="1"/>
          </p:cNvSpPr>
          <p:nvPr>
            <p:ph type="title"/>
          </p:nvPr>
        </p:nvSpPr>
        <p:spPr>
          <a:xfrm>
            <a:off x="839788" y="457200"/>
            <a:ext cx="3932237" cy="1600200"/>
          </a:xfrm>
        </p:spPr>
        <p:txBody>
          <a:bodyPr anchor="b"/>
          <a:lstStyle>
            <a:lvl1pPr>
              <a:defRPr sz="3200"/>
            </a:lvl1pPr>
          </a:lstStyle>
          <a:p>
            <a:r>
              <a:rPr lang="sl-SI"/>
              <a:t>Uredite slog naslova matrice</a:t>
            </a:r>
          </a:p>
        </p:txBody>
      </p:sp>
      <p:sp>
        <p:nvSpPr>
          <p:cNvPr id="3" name="Označba mesta vsebine 2"/>
          <p:cNvSpPr>
            <a:spLocks noGrp="1"/>
          </p:cNvSpPr>
          <p:nvPr>
            <p:ph idx="1"/>
          </p:nvPr>
        </p:nvSpPr>
        <p:spPr>
          <a:xfrm>
            <a:off x="5183188" y="987431"/>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l-SI"/>
              <a:t>Uredite sloge besedila matrice</a:t>
            </a:r>
          </a:p>
          <a:p>
            <a:pPr lvl="1"/>
            <a:r>
              <a:rPr lang="sl-SI"/>
              <a:t>Druga raven</a:t>
            </a:r>
          </a:p>
          <a:p>
            <a:pPr lvl="2"/>
            <a:r>
              <a:rPr lang="sl-SI"/>
              <a:t>Tretja raven</a:t>
            </a:r>
          </a:p>
          <a:p>
            <a:pPr lvl="3"/>
            <a:r>
              <a:rPr lang="sl-SI"/>
              <a:t>Četrta raven</a:t>
            </a:r>
          </a:p>
          <a:p>
            <a:pPr lvl="4"/>
            <a:r>
              <a:rPr lang="sl-SI"/>
              <a:t>Peta raven</a:t>
            </a:r>
          </a:p>
        </p:txBody>
      </p:sp>
      <p:sp>
        <p:nvSpPr>
          <p:cNvPr id="4" name="Označba mesta besedila 3"/>
          <p:cNvSpPr>
            <a:spLocks noGrp="1"/>
          </p:cNvSpPr>
          <p:nvPr>
            <p:ph type="body" sz="half" idx="2"/>
          </p:nvPr>
        </p:nvSpPr>
        <p:spPr>
          <a:xfrm>
            <a:off x="839788" y="2057400"/>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sl-SI"/>
              <a:t>Uredite sloge besedila matrice</a:t>
            </a:r>
          </a:p>
        </p:txBody>
      </p:sp>
      <p:sp>
        <p:nvSpPr>
          <p:cNvPr id="5" name="Označba mesta datuma 4"/>
          <p:cNvSpPr>
            <a:spLocks noGrp="1"/>
          </p:cNvSpPr>
          <p:nvPr>
            <p:ph type="dt" sz="half" idx="10"/>
          </p:nvPr>
        </p:nvSpPr>
        <p:spPr/>
        <p:txBody>
          <a:bodyPr/>
          <a:lstStyle/>
          <a:p>
            <a:fld id="{D5948F5C-E4DD-4842-B51D-BEF34F6FBBCC}" type="datetime1">
              <a:rPr lang="sl-SI" smtClean="0"/>
              <a:t>4. 12. 2018</a:t>
            </a:fld>
            <a:endParaRPr lang="sl-SI"/>
          </a:p>
        </p:txBody>
      </p:sp>
      <p:sp>
        <p:nvSpPr>
          <p:cNvPr id="6" name="Označba mesta noge 5"/>
          <p:cNvSpPr>
            <a:spLocks noGrp="1"/>
          </p:cNvSpPr>
          <p:nvPr>
            <p:ph type="ftr" sz="quarter" idx="11"/>
          </p:nvPr>
        </p:nvSpPr>
        <p:spPr/>
        <p:txBody>
          <a:bodyPr/>
          <a:lstStyle/>
          <a:p>
            <a:endParaRPr lang="sl-SI"/>
          </a:p>
        </p:txBody>
      </p:sp>
      <p:sp>
        <p:nvSpPr>
          <p:cNvPr id="7" name="Označba mesta številke diapozitiva 6"/>
          <p:cNvSpPr>
            <a:spLocks noGrp="1"/>
          </p:cNvSpPr>
          <p:nvPr>
            <p:ph type="sldNum" sz="quarter" idx="12"/>
          </p:nvPr>
        </p:nvSpPr>
        <p:spPr/>
        <p:txBody>
          <a:bodyPr/>
          <a:lstStyle/>
          <a:p>
            <a:fld id="{96766CA0-481E-4A77-99EC-C64FAE6E300B}" type="slidenum">
              <a:rPr lang="sl-SI" smtClean="0"/>
              <a:t>‹#›</a:t>
            </a:fld>
            <a:endParaRPr lang="sl-SI"/>
          </a:p>
        </p:txBody>
      </p:sp>
    </p:spTree>
    <p:extLst>
      <p:ext uri="{BB962C8B-B14F-4D97-AF65-F5344CB8AC3E}">
        <p14:creationId xmlns:p14="http://schemas.microsoft.com/office/powerpoint/2010/main" val="27708452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Naslov in slika">
    <p:spTree>
      <p:nvGrpSpPr>
        <p:cNvPr id="1" name=""/>
        <p:cNvGrpSpPr/>
        <p:nvPr/>
      </p:nvGrpSpPr>
      <p:grpSpPr>
        <a:xfrm>
          <a:off x="0" y="0"/>
          <a:ext cx="0" cy="0"/>
          <a:chOff x="0" y="0"/>
          <a:chExt cx="0" cy="0"/>
        </a:xfrm>
      </p:grpSpPr>
      <p:sp>
        <p:nvSpPr>
          <p:cNvPr id="2" name="Naslov 1"/>
          <p:cNvSpPr>
            <a:spLocks noGrp="1"/>
          </p:cNvSpPr>
          <p:nvPr>
            <p:ph type="title"/>
          </p:nvPr>
        </p:nvSpPr>
        <p:spPr>
          <a:xfrm>
            <a:off x="839788" y="457200"/>
            <a:ext cx="3932237" cy="1600200"/>
          </a:xfrm>
        </p:spPr>
        <p:txBody>
          <a:bodyPr anchor="b"/>
          <a:lstStyle>
            <a:lvl1pPr>
              <a:defRPr sz="3200"/>
            </a:lvl1pPr>
          </a:lstStyle>
          <a:p>
            <a:r>
              <a:rPr lang="sl-SI"/>
              <a:t>Uredite slog naslova matrice</a:t>
            </a:r>
          </a:p>
        </p:txBody>
      </p:sp>
      <p:sp>
        <p:nvSpPr>
          <p:cNvPr id="3" name="Označba mesta slike 2"/>
          <p:cNvSpPr>
            <a:spLocks noGrp="1"/>
          </p:cNvSpPr>
          <p:nvPr>
            <p:ph type="pic" idx="1"/>
          </p:nvPr>
        </p:nvSpPr>
        <p:spPr>
          <a:xfrm>
            <a:off x="5183188" y="987431"/>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sl-SI"/>
          </a:p>
        </p:txBody>
      </p:sp>
      <p:sp>
        <p:nvSpPr>
          <p:cNvPr id="4" name="Označba mesta besedila 3"/>
          <p:cNvSpPr>
            <a:spLocks noGrp="1"/>
          </p:cNvSpPr>
          <p:nvPr>
            <p:ph type="body" sz="half" idx="2"/>
          </p:nvPr>
        </p:nvSpPr>
        <p:spPr>
          <a:xfrm>
            <a:off x="839788" y="2057400"/>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sl-SI"/>
              <a:t>Uredite sloge besedila matrice</a:t>
            </a:r>
          </a:p>
        </p:txBody>
      </p:sp>
      <p:sp>
        <p:nvSpPr>
          <p:cNvPr id="5" name="Označba mesta datuma 4"/>
          <p:cNvSpPr>
            <a:spLocks noGrp="1"/>
          </p:cNvSpPr>
          <p:nvPr>
            <p:ph type="dt" sz="half" idx="10"/>
          </p:nvPr>
        </p:nvSpPr>
        <p:spPr/>
        <p:txBody>
          <a:bodyPr/>
          <a:lstStyle/>
          <a:p>
            <a:fld id="{AC9A5895-B21F-4DD4-87E3-6140762D11E2}" type="datetime1">
              <a:rPr lang="sl-SI" smtClean="0"/>
              <a:t>4. 12. 2018</a:t>
            </a:fld>
            <a:endParaRPr lang="sl-SI"/>
          </a:p>
        </p:txBody>
      </p:sp>
      <p:sp>
        <p:nvSpPr>
          <p:cNvPr id="6" name="Označba mesta noge 5"/>
          <p:cNvSpPr>
            <a:spLocks noGrp="1"/>
          </p:cNvSpPr>
          <p:nvPr>
            <p:ph type="ftr" sz="quarter" idx="11"/>
          </p:nvPr>
        </p:nvSpPr>
        <p:spPr/>
        <p:txBody>
          <a:bodyPr/>
          <a:lstStyle/>
          <a:p>
            <a:endParaRPr lang="sl-SI"/>
          </a:p>
        </p:txBody>
      </p:sp>
      <p:sp>
        <p:nvSpPr>
          <p:cNvPr id="7" name="Označba mesta številke diapozitiva 6"/>
          <p:cNvSpPr>
            <a:spLocks noGrp="1"/>
          </p:cNvSpPr>
          <p:nvPr>
            <p:ph type="sldNum" sz="quarter" idx="12"/>
          </p:nvPr>
        </p:nvSpPr>
        <p:spPr/>
        <p:txBody>
          <a:bodyPr/>
          <a:lstStyle/>
          <a:p>
            <a:fld id="{96766CA0-481E-4A77-99EC-C64FAE6E300B}" type="slidenum">
              <a:rPr lang="sl-SI" smtClean="0"/>
              <a:t>‹#›</a:t>
            </a:fld>
            <a:endParaRPr lang="sl-SI"/>
          </a:p>
        </p:txBody>
      </p:sp>
    </p:spTree>
    <p:extLst>
      <p:ext uri="{BB962C8B-B14F-4D97-AF65-F5344CB8AC3E}">
        <p14:creationId xmlns:p14="http://schemas.microsoft.com/office/powerpoint/2010/main" val="204335260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Označba mesta naslova 1"/>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sl-SI"/>
              <a:t>Uredite slog naslova matrice</a:t>
            </a:r>
          </a:p>
        </p:txBody>
      </p:sp>
      <p:sp>
        <p:nvSpPr>
          <p:cNvPr id="3" name="Označba mesta besedila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sl-SI"/>
              <a:t>Uredite sloge besedila matrice</a:t>
            </a:r>
          </a:p>
          <a:p>
            <a:pPr lvl="1"/>
            <a:r>
              <a:rPr lang="sl-SI"/>
              <a:t>Druga raven</a:t>
            </a:r>
          </a:p>
          <a:p>
            <a:pPr lvl="2"/>
            <a:r>
              <a:rPr lang="sl-SI"/>
              <a:t>Tretja raven</a:t>
            </a:r>
          </a:p>
          <a:p>
            <a:pPr lvl="3"/>
            <a:r>
              <a:rPr lang="sl-SI"/>
              <a:t>Četrta raven</a:t>
            </a:r>
          </a:p>
          <a:p>
            <a:pPr lvl="4"/>
            <a:r>
              <a:rPr lang="sl-SI"/>
              <a:t>Peta raven</a:t>
            </a:r>
          </a:p>
        </p:txBody>
      </p:sp>
      <p:sp>
        <p:nvSpPr>
          <p:cNvPr id="4" name="Označba mesta datuma 3"/>
          <p:cNvSpPr>
            <a:spLocks noGrp="1"/>
          </p:cNvSpPr>
          <p:nvPr>
            <p:ph type="dt" sz="half" idx="2"/>
          </p:nvPr>
        </p:nvSpPr>
        <p:spPr>
          <a:xfrm>
            <a:off x="838200" y="6356356"/>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F10619A-AC1E-42CD-ABE9-CF1B76731BD0}" type="datetime1">
              <a:rPr lang="sl-SI" smtClean="0"/>
              <a:t>4. 12. 2018</a:t>
            </a:fld>
            <a:endParaRPr lang="sl-SI"/>
          </a:p>
        </p:txBody>
      </p:sp>
      <p:sp>
        <p:nvSpPr>
          <p:cNvPr id="5" name="Označba mesta noge 4"/>
          <p:cNvSpPr>
            <a:spLocks noGrp="1"/>
          </p:cNvSpPr>
          <p:nvPr>
            <p:ph type="ftr" sz="quarter" idx="3"/>
          </p:nvPr>
        </p:nvSpPr>
        <p:spPr>
          <a:xfrm>
            <a:off x="4038600" y="6356356"/>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sl-SI"/>
          </a:p>
        </p:txBody>
      </p:sp>
      <p:sp>
        <p:nvSpPr>
          <p:cNvPr id="6" name="Označba mesta številke diapozitiva 5"/>
          <p:cNvSpPr>
            <a:spLocks noGrp="1"/>
          </p:cNvSpPr>
          <p:nvPr>
            <p:ph type="sldNum" sz="quarter" idx="4"/>
          </p:nvPr>
        </p:nvSpPr>
        <p:spPr>
          <a:xfrm>
            <a:off x="8610600" y="6356356"/>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6766CA0-481E-4A77-99EC-C64FAE6E300B}" type="slidenum">
              <a:rPr lang="sl-SI" smtClean="0"/>
              <a:t>‹#›</a:t>
            </a:fld>
            <a:endParaRPr lang="sl-SI"/>
          </a:p>
        </p:txBody>
      </p:sp>
    </p:spTree>
    <p:extLst>
      <p:ext uri="{BB962C8B-B14F-4D97-AF65-F5344CB8AC3E}">
        <p14:creationId xmlns:p14="http://schemas.microsoft.com/office/powerpoint/2010/main" val="337351529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l-SI"/>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www.cam.ac.uk/" TargetMode="Externa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hyperlink" Target="https://mail13.admin.cam.ac.uk/" TargetMode="External"/><Relationship Id="rId4" Type="http://schemas.openxmlformats.org/officeDocument/2006/relationships/hyperlink" Target="https://app.admin.cam.ac.uk/"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hyperlink" Target="https://www.exercisemercury.eu/" TargetMode="External"/><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0.gif"/><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25.png"/></Relationships>
</file>

<file path=ppt/slides/_rels/slide26.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7.jpeg"/><Relationship Id="rId7" Type="http://schemas.openxmlformats.org/officeDocument/2006/relationships/image" Target="../media/image30.jp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9.png"/><Relationship Id="rId4" Type="http://schemas.openxmlformats.org/officeDocument/2006/relationships/image" Target="../media/image28.jpeg"/><Relationship Id="rId9" Type="http://schemas.openxmlformats.org/officeDocument/2006/relationships/image" Target="../media/image32.jp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4.jp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33.png"/><Relationship Id="rId5" Type="http://schemas.openxmlformats.org/officeDocument/2006/relationships/image" Target="../media/image25.png"/><Relationship Id="rId4" Type="http://schemas.openxmlformats.org/officeDocument/2006/relationships/notesSlide" Target="../notesSlides/notesSlide23.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36.jpg"/><Relationship Id="rId4" Type="http://schemas.openxmlformats.org/officeDocument/2006/relationships/image" Target="../media/image35.jpg"/></Relationships>
</file>

<file path=ppt/slides/_rels/slide31.xml.rels><?xml version="1.0" encoding="UTF-8" standalone="yes"?>
<Relationships xmlns="http://schemas.openxmlformats.org/package/2006/relationships"><Relationship Id="rId3" Type="http://schemas.openxmlformats.org/officeDocument/2006/relationships/hyperlink" Target="https://eddea.org/" TargetMode="External"/><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37.jpg"/></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9.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25.png"/><Relationship Id="rId5" Type="http://schemas.openxmlformats.org/officeDocument/2006/relationships/image" Target="../media/image38.png"/><Relationship Id="rId4" Type="http://schemas.openxmlformats.org/officeDocument/2006/relationships/notesSlide" Target="../notesSlides/notesSlide27.xml"/></Relationships>
</file>

<file path=ppt/slides/_rels/slide33.xml.rels><?xml version="1.0" encoding="UTF-8" standalone="yes"?>
<Relationships xmlns="http://schemas.openxmlformats.org/package/2006/relationships"><Relationship Id="rId3" Type="http://schemas.openxmlformats.org/officeDocument/2006/relationships/image" Target="../media/image40.emf"/><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1.emf"/><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42.jp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hyperlink" Target="https://david.deception.org.uk/" TargetMode="Externa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hyperlink" Target="https://goo.gl/3E8ZNR"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hyperlink" Target="https://en.wikipedia.org/wiki/Alice_and_Bob"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PoljeZBesedilom 3"/>
          <p:cNvSpPr txBox="1"/>
          <p:nvPr/>
        </p:nvSpPr>
        <p:spPr>
          <a:xfrm>
            <a:off x="5806441" y="2601846"/>
            <a:ext cx="6101333" cy="2585323"/>
          </a:xfrm>
          <a:prstGeom prst="rect">
            <a:avLst/>
          </a:prstGeom>
          <a:noFill/>
        </p:spPr>
        <p:txBody>
          <a:bodyPr wrap="square" rtlCol="0">
            <a:spAutoFit/>
          </a:bodyPr>
          <a:lstStyle/>
          <a:p>
            <a:pPr algn="ctr"/>
            <a:r>
              <a:rPr lang="sl-SI" sz="5400" b="1" dirty="0">
                <a:solidFill>
                  <a:schemeClr val="bg1"/>
                </a:solidFill>
                <a:latin typeface="Garamond" charset="0"/>
                <a:ea typeface="Garamond" charset="0"/>
                <a:cs typeface="Garamond" charset="0"/>
              </a:rPr>
              <a:t>Psihologija računalniške varnosti</a:t>
            </a:r>
          </a:p>
        </p:txBody>
      </p:sp>
      <p:sp>
        <p:nvSpPr>
          <p:cNvPr id="6" name="Označba mesta številke diapozitiva 5"/>
          <p:cNvSpPr>
            <a:spLocks noGrp="1"/>
          </p:cNvSpPr>
          <p:nvPr>
            <p:ph type="sldNum" sz="quarter" idx="12"/>
          </p:nvPr>
        </p:nvSpPr>
        <p:spPr/>
        <p:txBody>
          <a:bodyPr/>
          <a:lstStyle/>
          <a:p>
            <a:fld id="{96766CA0-481E-4A77-99EC-C64FAE6E300B}" type="slidenum">
              <a:rPr lang="sl-SI" smtClean="0"/>
              <a:t>1</a:t>
            </a:fld>
            <a:endParaRPr lang="sl-SI"/>
          </a:p>
        </p:txBody>
      </p:sp>
      <p:sp>
        <p:nvSpPr>
          <p:cNvPr id="8" name="PoljeZBesedilom 7"/>
          <p:cNvSpPr txBox="1"/>
          <p:nvPr/>
        </p:nvSpPr>
        <p:spPr>
          <a:xfrm>
            <a:off x="2666197" y="5427044"/>
            <a:ext cx="1435769" cy="430887"/>
          </a:xfrm>
          <a:prstGeom prst="rect">
            <a:avLst/>
          </a:prstGeom>
          <a:noFill/>
        </p:spPr>
        <p:txBody>
          <a:bodyPr wrap="square" rtlCol="0">
            <a:spAutoFit/>
          </a:bodyPr>
          <a:lstStyle/>
          <a:p>
            <a:pPr algn="ctr"/>
            <a:r>
              <a:rPr lang="en-US" sz="2200" dirty="0">
                <a:solidFill>
                  <a:schemeClr val="bg1"/>
                </a:solidFill>
                <a:latin typeface="Garamond" charset="0"/>
                <a:ea typeface="Garamond" charset="0"/>
                <a:cs typeface="Garamond" charset="0"/>
              </a:rPr>
              <a:t>03/12/18</a:t>
            </a:r>
            <a:endParaRPr lang="sl-SI" sz="2200" dirty="0">
              <a:solidFill>
                <a:schemeClr val="bg1"/>
              </a:solidFill>
              <a:latin typeface="Garamond" charset="0"/>
              <a:ea typeface="Garamond" charset="0"/>
              <a:cs typeface="Garamond" charset="0"/>
            </a:endParaRPr>
          </a:p>
        </p:txBody>
      </p:sp>
      <p:sp>
        <p:nvSpPr>
          <p:cNvPr id="5" name="PoljeZBesedilom 4"/>
          <p:cNvSpPr txBox="1"/>
          <p:nvPr/>
        </p:nvSpPr>
        <p:spPr>
          <a:xfrm>
            <a:off x="5970494" y="5187169"/>
            <a:ext cx="5937280" cy="646331"/>
          </a:xfrm>
          <a:prstGeom prst="rect">
            <a:avLst/>
          </a:prstGeom>
          <a:noFill/>
        </p:spPr>
        <p:txBody>
          <a:bodyPr wrap="square" rtlCol="0">
            <a:spAutoFit/>
          </a:bodyPr>
          <a:lstStyle/>
          <a:p>
            <a:pPr algn="ctr"/>
            <a:r>
              <a:rPr lang="en-US" sz="3600" dirty="0">
                <a:solidFill>
                  <a:schemeClr val="bg1"/>
                </a:solidFill>
                <a:latin typeface="Garamond" charset="0"/>
                <a:ea typeface="Garamond" charset="0"/>
                <a:cs typeface="Garamond" charset="0"/>
              </a:rPr>
              <a:t>dr. David Modic</a:t>
            </a:r>
            <a:endParaRPr lang="sl-SI" sz="3600" dirty="0">
              <a:solidFill>
                <a:schemeClr val="bg1"/>
              </a:solidFill>
              <a:latin typeface="Garamond" charset="0"/>
              <a:ea typeface="Garamond" charset="0"/>
              <a:cs typeface="Garamond" charset="0"/>
            </a:endParaRPr>
          </a:p>
        </p:txBody>
      </p:sp>
    </p:spTree>
    <p:extLst>
      <p:ext uri="{BB962C8B-B14F-4D97-AF65-F5344CB8AC3E}">
        <p14:creationId xmlns:p14="http://schemas.microsoft.com/office/powerpoint/2010/main" val="47131305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značba mesta številke diapozitiva 3"/>
          <p:cNvSpPr>
            <a:spLocks noGrp="1"/>
          </p:cNvSpPr>
          <p:nvPr>
            <p:ph type="sldNum" sz="quarter" idx="12"/>
          </p:nvPr>
        </p:nvSpPr>
        <p:spPr>
          <a:xfrm>
            <a:off x="11192932" y="6381756"/>
            <a:ext cx="703083" cy="365125"/>
          </a:xfrm>
        </p:spPr>
        <p:txBody>
          <a:bodyPr/>
          <a:lstStyle/>
          <a:p>
            <a:fld id="{95AE4338-550A-4229-82D0-093D8DE92AC4}" type="slidenum">
              <a:rPr lang="sl-SI" sz="1600" dirty="0">
                <a:solidFill>
                  <a:schemeClr val="bg1"/>
                </a:solidFill>
                <a:latin typeface="Garamond" panose="02020404030301010803" pitchFamily="18" charset="0"/>
              </a:rPr>
              <a:t>10</a:t>
            </a:fld>
            <a:endParaRPr lang="sl-SI" sz="1600" dirty="0">
              <a:solidFill>
                <a:schemeClr val="bg1"/>
              </a:solidFill>
              <a:latin typeface="Garamond" panose="02020404030301010803" pitchFamily="18" charset="0"/>
            </a:endParaRPr>
          </a:p>
        </p:txBody>
      </p:sp>
      <p:sp>
        <p:nvSpPr>
          <p:cNvPr id="3" name="Naslov 1"/>
          <p:cNvSpPr>
            <a:spLocks noGrp="1"/>
          </p:cNvSpPr>
          <p:nvPr>
            <p:ph type="title"/>
          </p:nvPr>
        </p:nvSpPr>
        <p:spPr>
          <a:xfrm>
            <a:off x="387669" y="1307175"/>
            <a:ext cx="7648575" cy="600075"/>
          </a:xfrm>
        </p:spPr>
        <p:txBody>
          <a:bodyPr>
            <a:normAutofit/>
          </a:bodyPr>
          <a:lstStyle/>
          <a:p>
            <a:r>
              <a:rPr lang="sl-SI" sz="3600" dirty="0">
                <a:solidFill>
                  <a:srgbClr val="E12F29"/>
                </a:solidFill>
                <a:latin typeface="Garamond" panose="02020404030301010803" pitchFamily="18" charset="0"/>
              </a:rPr>
              <a:t>Cambridge – površina groženj</a:t>
            </a:r>
          </a:p>
        </p:txBody>
      </p:sp>
      <p:sp>
        <p:nvSpPr>
          <p:cNvPr id="5" name="Označba mesta vsebine 2"/>
          <p:cNvSpPr>
            <a:spLocks noGrp="1"/>
          </p:cNvSpPr>
          <p:nvPr>
            <p:ph idx="1"/>
          </p:nvPr>
        </p:nvSpPr>
        <p:spPr>
          <a:xfrm>
            <a:off x="463874" y="1976431"/>
            <a:ext cx="11506453" cy="4331428"/>
          </a:xfrm>
        </p:spPr>
        <p:txBody>
          <a:bodyPr>
            <a:normAutofit/>
          </a:bodyPr>
          <a:lstStyle/>
          <a:p>
            <a:pPr>
              <a:lnSpc>
                <a:spcPct val="120000"/>
              </a:lnSpc>
              <a:spcBef>
                <a:spcPts val="536"/>
              </a:spcBef>
              <a:buClr>
                <a:srgbClr val="FF0000"/>
              </a:buClr>
              <a:buSzPct val="70000"/>
              <a:buFont typeface="Wingdings" panose="05000000000000000000" pitchFamily="2" charset="2"/>
              <a:buChar char="§"/>
              <a:defRPr/>
            </a:pPr>
            <a:r>
              <a:rPr lang="sl-SI" dirty="0">
                <a:latin typeface="Garamond"/>
                <a:cs typeface="Garamond"/>
                <a:sym typeface="Garamond" pitchFamily="18" charset="0"/>
              </a:rPr>
              <a:t>Skoraj celo omrežje (z nekaj izjemami) se steka skozi dve </a:t>
            </a:r>
            <a:r>
              <a:rPr lang="sl-SI" i="1" dirty="0">
                <a:latin typeface="Garamond"/>
                <a:cs typeface="Garamond"/>
                <a:sym typeface="Garamond" pitchFamily="18" charset="0"/>
              </a:rPr>
              <a:t>CISCO </a:t>
            </a:r>
            <a:r>
              <a:rPr lang="sl-SI" i="1" dirty="0" err="1">
                <a:latin typeface="Garamond"/>
                <a:cs typeface="Garamond"/>
                <a:sym typeface="Garamond" pitchFamily="18" charset="0"/>
              </a:rPr>
              <a:t>Firepower</a:t>
            </a:r>
            <a:r>
              <a:rPr lang="sl-SI" i="1" dirty="0">
                <a:latin typeface="Garamond"/>
                <a:cs typeface="Garamond"/>
                <a:sym typeface="Garamond" pitchFamily="18" charset="0"/>
              </a:rPr>
              <a:t> </a:t>
            </a:r>
            <a:r>
              <a:rPr lang="sl-SI" dirty="0">
                <a:latin typeface="Garamond"/>
                <a:cs typeface="Garamond"/>
                <a:sym typeface="Garamond" pitchFamily="18" charset="0"/>
              </a:rPr>
              <a:t>napravi za preprečevanje vdorov (</a:t>
            </a:r>
            <a:r>
              <a:rPr lang="sl-SI" b="1" dirty="0">
                <a:latin typeface="Garamond"/>
                <a:cs typeface="Garamond"/>
                <a:sym typeface="Garamond" pitchFamily="18" charset="0"/>
              </a:rPr>
              <a:t>IDS</a:t>
            </a:r>
            <a:r>
              <a:rPr lang="sl-SI" dirty="0">
                <a:latin typeface="Garamond"/>
                <a:cs typeface="Garamond"/>
                <a:sym typeface="Garamond" pitchFamily="18" charset="0"/>
              </a:rPr>
              <a:t>).</a:t>
            </a:r>
          </a:p>
          <a:p>
            <a:pPr>
              <a:lnSpc>
                <a:spcPct val="120000"/>
              </a:lnSpc>
              <a:spcBef>
                <a:spcPts val="536"/>
              </a:spcBef>
              <a:buClr>
                <a:srgbClr val="FF0000"/>
              </a:buClr>
              <a:buSzPct val="70000"/>
              <a:buFont typeface="Wingdings" panose="05000000000000000000" pitchFamily="2" charset="2"/>
              <a:buChar char="§"/>
              <a:defRPr/>
            </a:pPr>
            <a:r>
              <a:rPr lang="sl-SI" dirty="0">
                <a:latin typeface="Garamond"/>
                <a:cs typeface="Garamond"/>
                <a:sym typeface="Garamond" pitchFamily="18" charset="0"/>
              </a:rPr>
              <a:t>Dnevno dobivamo poročila o zaznanih napadih</a:t>
            </a:r>
          </a:p>
          <a:p>
            <a:pPr lvl="1">
              <a:lnSpc>
                <a:spcPct val="120000"/>
              </a:lnSpc>
              <a:spcBef>
                <a:spcPts val="536"/>
              </a:spcBef>
              <a:buClr>
                <a:srgbClr val="FF0000"/>
              </a:buClr>
              <a:buSzPct val="70000"/>
              <a:buFont typeface="Wingdings" panose="05000000000000000000" pitchFamily="2" charset="2"/>
              <a:buChar char="§"/>
              <a:defRPr/>
            </a:pPr>
            <a:r>
              <a:rPr lang="sl-SI" dirty="0">
                <a:latin typeface="Garamond"/>
                <a:cs typeface="Garamond"/>
                <a:sym typeface="Garamond" pitchFamily="18" charset="0"/>
              </a:rPr>
              <a:t>Na primer: 19. December 2017</a:t>
            </a:r>
          </a:p>
          <a:p>
            <a:pPr lvl="1">
              <a:lnSpc>
                <a:spcPct val="120000"/>
              </a:lnSpc>
              <a:spcBef>
                <a:spcPts val="536"/>
              </a:spcBef>
              <a:buClr>
                <a:srgbClr val="FF0000"/>
              </a:buClr>
              <a:buSzPct val="70000"/>
              <a:buFont typeface="Wingdings" panose="05000000000000000000" pitchFamily="2" charset="2"/>
              <a:buChar char="§"/>
              <a:defRPr/>
            </a:pPr>
            <a:r>
              <a:rPr lang="sl-SI" dirty="0">
                <a:latin typeface="Garamond"/>
                <a:cs typeface="Garamond"/>
                <a:sym typeface="Garamond" pitchFamily="18" charset="0"/>
              </a:rPr>
              <a:t>9.278 zaznanih poskusov vdorov (večina DDOS – 4.921, </a:t>
            </a:r>
            <a:r>
              <a:rPr lang="sl-SI" dirty="0" err="1">
                <a:latin typeface="Garamond"/>
                <a:cs typeface="Garamond"/>
                <a:sym typeface="Garamond" pitchFamily="18" charset="0"/>
              </a:rPr>
              <a:t>Wordpress</a:t>
            </a:r>
            <a:r>
              <a:rPr lang="sl-SI" dirty="0">
                <a:latin typeface="Garamond"/>
                <a:cs typeface="Garamond"/>
                <a:sym typeface="Garamond" pitchFamily="18" charset="0"/>
              </a:rPr>
              <a:t> – 1.135, </a:t>
            </a:r>
            <a:r>
              <a:rPr lang="sl-SI" dirty="0" err="1">
                <a:latin typeface="Garamond"/>
                <a:cs typeface="Garamond"/>
                <a:sym typeface="Garamond" pitchFamily="18" charset="0"/>
              </a:rPr>
              <a:t>Malware</a:t>
            </a:r>
            <a:r>
              <a:rPr lang="sl-SI" dirty="0">
                <a:latin typeface="Garamond"/>
                <a:cs typeface="Garamond"/>
                <a:sym typeface="Garamond" pitchFamily="18" charset="0"/>
              </a:rPr>
              <a:t> – 837).</a:t>
            </a:r>
          </a:p>
          <a:p>
            <a:pPr lvl="1">
              <a:lnSpc>
                <a:spcPct val="120000"/>
              </a:lnSpc>
              <a:spcBef>
                <a:spcPts val="536"/>
              </a:spcBef>
              <a:buClr>
                <a:srgbClr val="FF0000"/>
              </a:buClr>
              <a:buSzPct val="70000"/>
              <a:buFont typeface="Wingdings" panose="05000000000000000000" pitchFamily="2" charset="2"/>
              <a:buChar char="§"/>
              <a:defRPr/>
            </a:pPr>
            <a:r>
              <a:rPr lang="sl-SI" dirty="0">
                <a:latin typeface="Garamond"/>
                <a:cs typeface="Garamond"/>
                <a:sym typeface="Garamond" pitchFamily="18" charset="0"/>
              </a:rPr>
              <a:t>Najbolj napadane domene – </a:t>
            </a:r>
            <a:r>
              <a:rPr lang="sl-SI" dirty="0">
                <a:latin typeface="Garamond"/>
                <a:cs typeface="Garamond"/>
                <a:sym typeface="Garamond" pitchFamily="18" charset="0"/>
                <a:hlinkClick r:id="rId3"/>
              </a:rPr>
              <a:t>www.cam.ac.uk</a:t>
            </a:r>
            <a:r>
              <a:rPr lang="sl-SI" dirty="0">
                <a:latin typeface="Garamond"/>
                <a:cs typeface="Garamond"/>
                <a:sym typeface="Garamond" pitchFamily="18" charset="0"/>
              </a:rPr>
              <a:t> , </a:t>
            </a:r>
            <a:r>
              <a:rPr lang="sl-SI" dirty="0">
                <a:latin typeface="Garamond"/>
                <a:cs typeface="Garamond"/>
                <a:sym typeface="Garamond" pitchFamily="18" charset="0"/>
                <a:hlinkClick r:id="rId4"/>
              </a:rPr>
              <a:t>app.admin.cam.ac.uk</a:t>
            </a:r>
            <a:r>
              <a:rPr lang="sl-SI" dirty="0">
                <a:latin typeface="Garamond"/>
                <a:cs typeface="Garamond"/>
                <a:sym typeface="Garamond" pitchFamily="18" charset="0"/>
              </a:rPr>
              <a:t> , </a:t>
            </a:r>
            <a:r>
              <a:rPr lang="sl-SI" dirty="0">
                <a:latin typeface="Garamond"/>
                <a:cs typeface="Garamond"/>
                <a:sym typeface="Garamond" pitchFamily="18" charset="0"/>
                <a:hlinkClick r:id="rId5"/>
              </a:rPr>
              <a:t>mail13.admin.cam.ac.uk</a:t>
            </a:r>
            <a:r>
              <a:rPr lang="sl-SI" dirty="0">
                <a:latin typeface="Garamond"/>
                <a:cs typeface="Garamond"/>
                <a:sym typeface="Garamond" pitchFamily="18" charset="0"/>
              </a:rPr>
              <a:t>   </a:t>
            </a:r>
          </a:p>
        </p:txBody>
      </p:sp>
      <p:pic>
        <p:nvPicPr>
          <p:cNvPr id="11" name="Picture 10" descr="A close up of a map&#10;&#10;Description generated with high confidence">
            <a:extLst>
              <a:ext uri="{FF2B5EF4-FFF2-40B4-BE49-F238E27FC236}">
                <a16:creationId xmlns:a16="http://schemas.microsoft.com/office/drawing/2014/main" id="{989BD8D6-459A-4E7C-9A30-B411DFDCE5E5}"/>
              </a:ext>
            </a:extLst>
          </p:cNvPr>
          <p:cNvPicPr>
            <a:picLocks noChangeAspect="1"/>
          </p:cNvPicPr>
          <p:nvPr/>
        </p:nvPicPr>
        <p:blipFill>
          <a:blip r:embed="rId6"/>
          <a:stretch>
            <a:fillRect/>
          </a:stretch>
        </p:blipFill>
        <p:spPr>
          <a:xfrm>
            <a:off x="9220200" y="11775"/>
            <a:ext cx="2971800" cy="2081353"/>
          </a:xfrm>
          <a:prstGeom prst="rect">
            <a:avLst/>
          </a:prstGeom>
        </p:spPr>
      </p:pic>
      <p:sp>
        <p:nvSpPr>
          <p:cNvPr id="13" name="Označba mesta vsebine 2">
            <a:extLst>
              <a:ext uri="{FF2B5EF4-FFF2-40B4-BE49-F238E27FC236}">
                <a16:creationId xmlns:a16="http://schemas.microsoft.com/office/drawing/2014/main" id="{FE3388FB-7B6D-43A7-BF35-9BF778C7F53B}"/>
              </a:ext>
            </a:extLst>
          </p:cNvPr>
          <p:cNvSpPr txBox="1">
            <a:spLocks/>
          </p:cNvSpPr>
          <p:nvPr/>
        </p:nvSpPr>
        <p:spPr>
          <a:xfrm>
            <a:off x="451895" y="6411716"/>
            <a:ext cx="11288209" cy="365126"/>
          </a:xfrm>
          <a:prstGeom prst="rect">
            <a:avLst/>
          </a:prstGeom>
        </p:spPr>
        <p:txBody>
          <a:bodyPr vert="horz" lIns="91440" tIns="45720" rIns="91440" bIns="45720" rtlCol="0">
            <a:normAutofit lnSpcReduction="10000"/>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536"/>
              </a:spcBef>
              <a:buClr>
                <a:srgbClr val="FF0000"/>
              </a:buClr>
              <a:buSzPct val="70000"/>
              <a:buNone/>
              <a:defRPr/>
            </a:pPr>
            <a:r>
              <a:rPr lang="en-US" sz="2000" dirty="0">
                <a:latin typeface="Garamond"/>
                <a:cs typeface="Garamond"/>
                <a:sym typeface="Garamond" pitchFamily="18" charset="0"/>
              </a:rPr>
              <a:t>david.modic@fri.uni-lj.si</a:t>
            </a:r>
            <a:endParaRPr lang="sl-SI" sz="2000" dirty="0">
              <a:latin typeface="Garamond"/>
              <a:cs typeface="Garamond"/>
              <a:sym typeface="Garamond" pitchFamily="18" charset="0"/>
            </a:endParaRPr>
          </a:p>
          <a:p>
            <a:pPr algn="ctr">
              <a:spcBef>
                <a:spcPts val="536"/>
              </a:spcBef>
              <a:buClr>
                <a:srgbClr val="FF0000"/>
              </a:buClr>
              <a:buSzPct val="70000"/>
              <a:buFont typeface="Wingdings" panose="05000000000000000000" pitchFamily="2" charset="2"/>
              <a:buChar char="§"/>
              <a:defRPr/>
            </a:pPr>
            <a:endParaRPr lang="sl-SI" sz="2000" dirty="0">
              <a:latin typeface="Garamond"/>
              <a:cs typeface="Garamond"/>
              <a:sym typeface="Garamond" pitchFamily="18" charset="0"/>
            </a:endParaRPr>
          </a:p>
        </p:txBody>
      </p:sp>
    </p:spTree>
    <p:extLst>
      <p:ext uri="{BB962C8B-B14F-4D97-AF65-F5344CB8AC3E}">
        <p14:creationId xmlns:p14="http://schemas.microsoft.com/office/powerpoint/2010/main" val="954821821"/>
      </p:ext>
    </p:extLst>
  </p:cSld>
  <p:clrMapOvr>
    <a:masterClrMapping/>
  </p:clrMapOvr>
  <p:transition spd="slow">
    <p:push dir="u"/>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značba mesta številke diapozitiva 3"/>
          <p:cNvSpPr>
            <a:spLocks noGrp="1"/>
          </p:cNvSpPr>
          <p:nvPr>
            <p:ph type="sldNum" sz="quarter" idx="12"/>
          </p:nvPr>
        </p:nvSpPr>
        <p:spPr>
          <a:xfrm>
            <a:off x="11192932" y="6381756"/>
            <a:ext cx="703083" cy="365125"/>
          </a:xfrm>
        </p:spPr>
        <p:txBody>
          <a:bodyPr/>
          <a:lstStyle/>
          <a:p>
            <a:fld id="{95AE4338-550A-4229-82D0-093D8DE92AC4}" type="slidenum">
              <a:rPr lang="sl-SI" sz="1600" dirty="0">
                <a:solidFill>
                  <a:schemeClr val="bg1"/>
                </a:solidFill>
                <a:latin typeface="Garamond" panose="02020404030301010803" pitchFamily="18" charset="0"/>
              </a:rPr>
              <a:t>11</a:t>
            </a:fld>
            <a:endParaRPr lang="sl-SI" sz="1600" dirty="0">
              <a:solidFill>
                <a:schemeClr val="bg1"/>
              </a:solidFill>
              <a:latin typeface="Garamond" panose="02020404030301010803" pitchFamily="18" charset="0"/>
            </a:endParaRPr>
          </a:p>
        </p:txBody>
      </p:sp>
      <p:sp>
        <p:nvSpPr>
          <p:cNvPr id="3" name="Naslov 1"/>
          <p:cNvSpPr>
            <a:spLocks noGrp="1"/>
          </p:cNvSpPr>
          <p:nvPr>
            <p:ph type="title"/>
          </p:nvPr>
        </p:nvSpPr>
        <p:spPr>
          <a:xfrm>
            <a:off x="387669" y="1307175"/>
            <a:ext cx="7648575" cy="600075"/>
          </a:xfrm>
        </p:spPr>
        <p:txBody>
          <a:bodyPr>
            <a:normAutofit/>
          </a:bodyPr>
          <a:lstStyle/>
          <a:p>
            <a:r>
              <a:rPr lang="sl-SI" sz="3600" dirty="0">
                <a:solidFill>
                  <a:srgbClr val="E12F29"/>
                </a:solidFill>
                <a:latin typeface="Garamond" panose="02020404030301010803" pitchFamily="18" charset="0"/>
              </a:rPr>
              <a:t>Cambridge – površina groženj II.</a:t>
            </a:r>
          </a:p>
        </p:txBody>
      </p:sp>
      <p:sp>
        <p:nvSpPr>
          <p:cNvPr id="5" name="Označba mesta vsebine 2"/>
          <p:cNvSpPr>
            <a:spLocks noGrp="1"/>
          </p:cNvSpPr>
          <p:nvPr>
            <p:ph idx="1"/>
          </p:nvPr>
        </p:nvSpPr>
        <p:spPr>
          <a:xfrm>
            <a:off x="463874" y="1976431"/>
            <a:ext cx="11506453" cy="4331428"/>
          </a:xfrm>
        </p:spPr>
        <p:txBody>
          <a:bodyPr>
            <a:normAutofit/>
          </a:bodyPr>
          <a:lstStyle/>
          <a:p>
            <a:pPr>
              <a:lnSpc>
                <a:spcPct val="120000"/>
              </a:lnSpc>
              <a:spcBef>
                <a:spcPts val="536"/>
              </a:spcBef>
              <a:buClr>
                <a:srgbClr val="FF0000"/>
              </a:buClr>
              <a:buSzPct val="70000"/>
              <a:buFont typeface="Wingdings" panose="05000000000000000000" pitchFamily="2" charset="2"/>
              <a:buChar char="§"/>
              <a:defRPr/>
            </a:pPr>
            <a:r>
              <a:rPr lang="sl-SI" dirty="0">
                <a:latin typeface="Garamond"/>
                <a:cs typeface="Garamond"/>
                <a:sym typeface="Garamond" pitchFamily="18" charset="0"/>
              </a:rPr>
              <a:t>~ 200.000 zaznanih napadov na mesec.</a:t>
            </a:r>
          </a:p>
          <a:p>
            <a:pPr>
              <a:lnSpc>
                <a:spcPct val="120000"/>
              </a:lnSpc>
              <a:spcBef>
                <a:spcPts val="536"/>
              </a:spcBef>
              <a:buClr>
                <a:srgbClr val="FF0000"/>
              </a:buClr>
              <a:buSzPct val="70000"/>
              <a:buFont typeface="Wingdings" panose="05000000000000000000" pitchFamily="2" charset="2"/>
              <a:buChar char="§"/>
              <a:defRPr/>
            </a:pPr>
            <a:r>
              <a:rPr lang="sl-SI" dirty="0">
                <a:latin typeface="Garamond"/>
                <a:cs typeface="Garamond"/>
                <a:sym typeface="Garamond" pitchFamily="18" charset="0"/>
              </a:rPr>
              <a:t>~ 1.700 poročil o „uspešnih“ vdorih na mesec.</a:t>
            </a:r>
          </a:p>
          <a:p>
            <a:pPr>
              <a:lnSpc>
                <a:spcPct val="120000"/>
              </a:lnSpc>
              <a:spcBef>
                <a:spcPts val="536"/>
              </a:spcBef>
              <a:buClr>
                <a:srgbClr val="FF0000"/>
              </a:buClr>
              <a:buSzPct val="70000"/>
              <a:buFont typeface="Wingdings" panose="05000000000000000000" pitchFamily="2" charset="2"/>
              <a:buChar char="§"/>
              <a:defRPr/>
            </a:pPr>
            <a:r>
              <a:rPr lang="sl-SI" b="1" dirty="0">
                <a:latin typeface="Garamond"/>
                <a:cs typeface="Garamond"/>
                <a:sym typeface="Garamond" pitchFamily="18" charset="0"/>
              </a:rPr>
              <a:t>&gt; 99% izrablja človeške faktorje!</a:t>
            </a:r>
          </a:p>
          <a:p>
            <a:pPr lvl="1">
              <a:lnSpc>
                <a:spcPct val="120000"/>
              </a:lnSpc>
              <a:spcBef>
                <a:spcPts val="536"/>
              </a:spcBef>
              <a:buClr>
                <a:srgbClr val="FF0000"/>
              </a:buClr>
              <a:buSzPct val="70000"/>
              <a:buFont typeface="Wingdings" panose="05000000000000000000" pitchFamily="2" charset="2"/>
              <a:buChar char="§"/>
              <a:defRPr/>
            </a:pPr>
            <a:r>
              <a:rPr lang="sl-SI" i="1" dirty="0" err="1">
                <a:latin typeface="Garamond"/>
                <a:cs typeface="Garamond"/>
                <a:sym typeface="Garamond" pitchFamily="18" charset="0"/>
              </a:rPr>
              <a:t>Malware</a:t>
            </a:r>
            <a:r>
              <a:rPr lang="sl-SI" i="1" dirty="0">
                <a:latin typeface="Garamond"/>
                <a:cs typeface="Garamond"/>
                <a:sym typeface="Garamond" pitchFamily="18" charset="0"/>
              </a:rPr>
              <a:t>, </a:t>
            </a:r>
            <a:r>
              <a:rPr lang="sl-SI" i="1" dirty="0" err="1">
                <a:latin typeface="Garamond"/>
                <a:cs typeface="Garamond"/>
                <a:sym typeface="Garamond" pitchFamily="18" charset="0"/>
              </a:rPr>
              <a:t>phishing</a:t>
            </a:r>
            <a:r>
              <a:rPr lang="sl-SI" i="1" dirty="0">
                <a:latin typeface="Garamond"/>
                <a:cs typeface="Garamond"/>
                <a:sym typeface="Garamond" pitchFamily="18" charset="0"/>
              </a:rPr>
              <a:t>, kraja identitete in intelektualne lastnine univerze.</a:t>
            </a:r>
          </a:p>
          <a:p>
            <a:pPr>
              <a:lnSpc>
                <a:spcPct val="120000"/>
              </a:lnSpc>
              <a:spcBef>
                <a:spcPts val="536"/>
              </a:spcBef>
              <a:buClr>
                <a:srgbClr val="FF0000"/>
              </a:buClr>
              <a:buSzPct val="70000"/>
              <a:buFont typeface="Wingdings" panose="05000000000000000000" pitchFamily="2" charset="2"/>
              <a:buChar char="§"/>
              <a:defRPr/>
            </a:pPr>
            <a:r>
              <a:rPr lang="sl-SI" dirty="0">
                <a:latin typeface="Garamond"/>
                <a:cs typeface="Garamond"/>
                <a:sym typeface="Garamond" pitchFamily="18" charset="0"/>
              </a:rPr>
              <a:t>Večina napadov izhaja iz Kitajske, Rusije in S. Koreje.</a:t>
            </a:r>
          </a:p>
          <a:p>
            <a:pPr>
              <a:lnSpc>
                <a:spcPct val="120000"/>
              </a:lnSpc>
              <a:spcBef>
                <a:spcPts val="536"/>
              </a:spcBef>
              <a:buClr>
                <a:srgbClr val="FF0000"/>
              </a:buClr>
              <a:buSzPct val="70000"/>
              <a:buFont typeface="Wingdings" panose="05000000000000000000" pitchFamily="2" charset="2"/>
              <a:buChar char="§"/>
              <a:defRPr/>
            </a:pPr>
            <a:r>
              <a:rPr lang="sl-SI" dirty="0">
                <a:latin typeface="Garamond"/>
                <a:cs typeface="Garamond"/>
                <a:sym typeface="Garamond" pitchFamily="18" charset="0"/>
              </a:rPr>
              <a:t>Ob pomembnih dogodkih so napadi bolj pogosti (npr. ob državnih volitvah junija 2017, </a:t>
            </a:r>
            <a:r>
              <a:rPr lang="sl-SI" dirty="0" err="1">
                <a:latin typeface="Garamond"/>
                <a:cs typeface="Garamond"/>
                <a:sym typeface="Garamond" pitchFamily="18" charset="0"/>
              </a:rPr>
              <a:t>Brexit</a:t>
            </a:r>
            <a:r>
              <a:rPr lang="sl-SI" dirty="0">
                <a:latin typeface="Garamond"/>
                <a:cs typeface="Garamond"/>
                <a:sym typeface="Garamond" pitchFamily="18" charset="0"/>
              </a:rPr>
              <a:t> referendumu, </a:t>
            </a:r>
            <a:r>
              <a:rPr lang="sl-SI" dirty="0" err="1">
                <a:latin typeface="Garamond"/>
                <a:cs typeface="Garamond"/>
                <a:sym typeface="Garamond" pitchFamily="18" charset="0"/>
              </a:rPr>
              <a:t>ipd</a:t>
            </a:r>
            <a:r>
              <a:rPr lang="sl-SI" dirty="0">
                <a:latin typeface="Garamond"/>
                <a:cs typeface="Garamond"/>
                <a:sym typeface="Garamond" pitchFamily="18" charset="0"/>
              </a:rPr>
              <a:t>).</a:t>
            </a:r>
          </a:p>
        </p:txBody>
      </p:sp>
      <p:sp>
        <p:nvSpPr>
          <p:cNvPr id="13" name="Označba mesta vsebine 2">
            <a:extLst>
              <a:ext uri="{FF2B5EF4-FFF2-40B4-BE49-F238E27FC236}">
                <a16:creationId xmlns:a16="http://schemas.microsoft.com/office/drawing/2014/main" id="{FE3388FB-7B6D-43A7-BF35-9BF778C7F53B}"/>
              </a:ext>
            </a:extLst>
          </p:cNvPr>
          <p:cNvSpPr txBox="1">
            <a:spLocks/>
          </p:cNvSpPr>
          <p:nvPr/>
        </p:nvSpPr>
        <p:spPr>
          <a:xfrm>
            <a:off x="451895" y="6411716"/>
            <a:ext cx="11288209" cy="365126"/>
          </a:xfrm>
          <a:prstGeom prst="rect">
            <a:avLst/>
          </a:prstGeom>
        </p:spPr>
        <p:txBody>
          <a:bodyPr vert="horz" lIns="91440" tIns="45720" rIns="91440" bIns="45720" rtlCol="0">
            <a:normAutofit lnSpcReduction="10000"/>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536"/>
              </a:spcBef>
              <a:buClr>
                <a:srgbClr val="FF0000"/>
              </a:buClr>
              <a:buSzPct val="70000"/>
              <a:buNone/>
              <a:defRPr/>
            </a:pPr>
            <a:r>
              <a:rPr lang="en-US" sz="2000" dirty="0">
                <a:latin typeface="Garamond"/>
                <a:cs typeface="Garamond"/>
                <a:sym typeface="Garamond" pitchFamily="18" charset="0"/>
              </a:rPr>
              <a:t>david.modic@fri.uni-lj.si</a:t>
            </a:r>
            <a:endParaRPr lang="sl-SI" sz="2000" dirty="0">
              <a:latin typeface="Garamond"/>
              <a:cs typeface="Garamond"/>
              <a:sym typeface="Garamond" pitchFamily="18" charset="0"/>
            </a:endParaRPr>
          </a:p>
          <a:p>
            <a:pPr algn="ctr">
              <a:spcBef>
                <a:spcPts val="536"/>
              </a:spcBef>
              <a:buClr>
                <a:srgbClr val="FF0000"/>
              </a:buClr>
              <a:buSzPct val="70000"/>
              <a:buFont typeface="Wingdings" panose="05000000000000000000" pitchFamily="2" charset="2"/>
              <a:buChar char="§"/>
              <a:defRPr/>
            </a:pPr>
            <a:endParaRPr lang="sl-SI" sz="2000" dirty="0">
              <a:latin typeface="Garamond"/>
              <a:cs typeface="Garamond"/>
              <a:sym typeface="Garamond" pitchFamily="18" charset="0"/>
            </a:endParaRPr>
          </a:p>
        </p:txBody>
      </p:sp>
      <p:pic>
        <p:nvPicPr>
          <p:cNvPr id="7" name="Picture 6" descr="A close up of text on a white background&#10;&#10;Description generated with very high confidence">
            <a:extLst>
              <a:ext uri="{FF2B5EF4-FFF2-40B4-BE49-F238E27FC236}">
                <a16:creationId xmlns:a16="http://schemas.microsoft.com/office/drawing/2014/main" id="{FF42BF94-0956-485F-8D0C-A7EA21082DDE}"/>
              </a:ext>
            </a:extLst>
          </p:cNvPr>
          <p:cNvPicPr>
            <a:picLocks noChangeAspect="1"/>
          </p:cNvPicPr>
          <p:nvPr/>
        </p:nvPicPr>
        <p:blipFill>
          <a:blip r:embed="rId3"/>
          <a:stretch>
            <a:fillRect/>
          </a:stretch>
        </p:blipFill>
        <p:spPr>
          <a:xfrm>
            <a:off x="7371075" y="340933"/>
            <a:ext cx="4737798" cy="3181587"/>
          </a:xfrm>
          <a:prstGeom prst="rect">
            <a:avLst/>
          </a:prstGeom>
        </p:spPr>
      </p:pic>
    </p:spTree>
    <p:extLst>
      <p:ext uri="{BB962C8B-B14F-4D97-AF65-F5344CB8AC3E}">
        <p14:creationId xmlns:p14="http://schemas.microsoft.com/office/powerpoint/2010/main" val="2618741383"/>
      </p:ext>
    </p:extLst>
  </p:cSld>
  <p:clrMapOvr>
    <a:masterClrMapping/>
  </p:clrMapOvr>
  <p:transition spd="slow">
    <p:push dir="u"/>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značba mesta številke diapozitiva 3"/>
          <p:cNvSpPr>
            <a:spLocks noGrp="1"/>
          </p:cNvSpPr>
          <p:nvPr>
            <p:ph type="sldNum" sz="quarter" idx="12"/>
          </p:nvPr>
        </p:nvSpPr>
        <p:spPr>
          <a:xfrm>
            <a:off x="11192932" y="6381756"/>
            <a:ext cx="703083" cy="365125"/>
          </a:xfrm>
        </p:spPr>
        <p:txBody>
          <a:bodyPr/>
          <a:lstStyle/>
          <a:p>
            <a:fld id="{95AE4338-550A-4229-82D0-093D8DE92AC4}" type="slidenum">
              <a:rPr lang="sl-SI" sz="1600" dirty="0">
                <a:solidFill>
                  <a:schemeClr val="bg1"/>
                </a:solidFill>
                <a:latin typeface="Garamond" panose="02020404030301010803" pitchFamily="18" charset="0"/>
              </a:rPr>
              <a:t>12</a:t>
            </a:fld>
            <a:endParaRPr lang="sl-SI" sz="1600" dirty="0">
              <a:solidFill>
                <a:schemeClr val="bg1"/>
              </a:solidFill>
              <a:latin typeface="Garamond" panose="02020404030301010803" pitchFamily="18" charset="0"/>
            </a:endParaRPr>
          </a:p>
        </p:txBody>
      </p:sp>
      <p:sp>
        <p:nvSpPr>
          <p:cNvPr id="3" name="Naslov 1"/>
          <p:cNvSpPr>
            <a:spLocks noGrp="1"/>
          </p:cNvSpPr>
          <p:nvPr>
            <p:ph type="title"/>
          </p:nvPr>
        </p:nvSpPr>
        <p:spPr>
          <a:xfrm>
            <a:off x="387669" y="1307175"/>
            <a:ext cx="7648575" cy="600075"/>
          </a:xfrm>
        </p:spPr>
        <p:txBody>
          <a:bodyPr>
            <a:normAutofit/>
          </a:bodyPr>
          <a:lstStyle/>
          <a:p>
            <a:r>
              <a:rPr lang="sl-SI" sz="3600" dirty="0">
                <a:solidFill>
                  <a:srgbClr val="E12F29"/>
                </a:solidFill>
                <a:latin typeface="Garamond" panose="02020404030301010803" pitchFamily="18" charset="0"/>
              </a:rPr>
              <a:t>Človeški viri</a:t>
            </a:r>
          </a:p>
        </p:txBody>
      </p:sp>
      <p:sp>
        <p:nvSpPr>
          <p:cNvPr id="5" name="Označba mesta vsebine 2"/>
          <p:cNvSpPr>
            <a:spLocks noGrp="1"/>
          </p:cNvSpPr>
          <p:nvPr>
            <p:ph idx="1"/>
          </p:nvPr>
        </p:nvSpPr>
        <p:spPr>
          <a:xfrm>
            <a:off x="463874" y="1976431"/>
            <a:ext cx="11506453" cy="4331428"/>
          </a:xfrm>
        </p:spPr>
        <p:txBody>
          <a:bodyPr>
            <a:normAutofit lnSpcReduction="10000"/>
          </a:bodyPr>
          <a:lstStyle/>
          <a:p>
            <a:pPr>
              <a:lnSpc>
                <a:spcPct val="120000"/>
              </a:lnSpc>
              <a:spcBef>
                <a:spcPts val="536"/>
              </a:spcBef>
              <a:buClr>
                <a:srgbClr val="FF0000"/>
              </a:buClr>
              <a:buSzPct val="70000"/>
              <a:buFont typeface="Wingdings" panose="05000000000000000000" pitchFamily="2" charset="2"/>
              <a:buChar char="§"/>
              <a:defRPr/>
            </a:pPr>
            <a:r>
              <a:rPr lang="sl-SI" dirty="0">
                <a:latin typeface="Garamond"/>
                <a:cs typeface="Garamond"/>
                <a:sym typeface="Garamond" pitchFamily="18" charset="0"/>
              </a:rPr>
              <a:t>Ker večina uspešnih izrab vključuje manipulacije človeških virov, je modro, da se tudi mi osredotočimo na ljudi.</a:t>
            </a:r>
          </a:p>
          <a:p>
            <a:pPr>
              <a:lnSpc>
                <a:spcPct val="120000"/>
              </a:lnSpc>
              <a:spcBef>
                <a:spcPts val="536"/>
              </a:spcBef>
              <a:buClr>
                <a:srgbClr val="FF0000"/>
              </a:buClr>
              <a:buSzPct val="70000"/>
              <a:buFont typeface="Wingdings" panose="05000000000000000000" pitchFamily="2" charset="2"/>
              <a:buChar char="§"/>
              <a:defRPr/>
            </a:pPr>
            <a:r>
              <a:rPr lang="sl-SI" dirty="0">
                <a:latin typeface="Garamond"/>
                <a:cs typeface="Garamond"/>
                <a:sym typeface="Garamond" pitchFamily="18" charset="0"/>
              </a:rPr>
              <a:t>Če sem napadalec, moram poznati mehanizme, ki bodo zagotovili, da mi ljudje </a:t>
            </a:r>
            <a:r>
              <a:rPr lang="sl-SI" dirty="0" err="1">
                <a:latin typeface="Garamond"/>
                <a:cs typeface="Garamond"/>
                <a:sym typeface="Garamond" pitchFamily="18" charset="0"/>
              </a:rPr>
              <a:t>ustregajo</a:t>
            </a:r>
            <a:r>
              <a:rPr lang="sl-SI" dirty="0">
                <a:latin typeface="Garamond"/>
                <a:cs typeface="Garamond"/>
                <a:sym typeface="Garamond" pitchFamily="18" charset="0"/>
              </a:rPr>
              <a:t>.</a:t>
            </a:r>
          </a:p>
          <a:p>
            <a:pPr>
              <a:lnSpc>
                <a:spcPct val="120000"/>
              </a:lnSpc>
              <a:spcBef>
                <a:spcPts val="536"/>
              </a:spcBef>
              <a:buClr>
                <a:srgbClr val="FF0000"/>
              </a:buClr>
              <a:buSzPct val="70000"/>
              <a:buFont typeface="Wingdings" panose="05000000000000000000" pitchFamily="2" charset="2"/>
              <a:buChar char="§"/>
              <a:defRPr/>
            </a:pPr>
            <a:r>
              <a:rPr lang="sl-SI" dirty="0">
                <a:latin typeface="Garamond"/>
                <a:cs typeface="Garamond"/>
                <a:sym typeface="Garamond" pitchFamily="18" charset="0"/>
              </a:rPr>
              <a:t>Če sem etični heker / </a:t>
            </a:r>
            <a:r>
              <a:rPr lang="sl-SI" i="1" dirty="0" err="1">
                <a:latin typeface="Garamond"/>
                <a:cs typeface="Garamond"/>
                <a:sym typeface="Garamond" pitchFamily="18" charset="0"/>
              </a:rPr>
              <a:t>penetracijski</a:t>
            </a:r>
            <a:r>
              <a:rPr lang="sl-SI" i="1" dirty="0">
                <a:latin typeface="Garamond"/>
                <a:cs typeface="Garamond"/>
                <a:sym typeface="Garamond" pitchFamily="18" charset="0"/>
              </a:rPr>
              <a:t> tester</a:t>
            </a:r>
            <a:r>
              <a:rPr lang="sl-SI" dirty="0">
                <a:latin typeface="Garamond"/>
                <a:cs typeface="Garamond"/>
                <a:sym typeface="Garamond" pitchFamily="18" charset="0"/>
              </a:rPr>
              <a:t>, potem se osredotočam na razkrivanje človeških šibkih točk (da jih zakrpam).</a:t>
            </a:r>
          </a:p>
          <a:p>
            <a:pPr>
              <a:lnSpc>
                <a:spcPct val="120000"/>
              </a:lnSpc>
              <a:spcBef>
                <a:spcPts val="536"/>
              </a:spcBef>
              <a:buClr>
                <a:srgbClr val="FF0000"/>
              </a:buClr>
              <a:buSzPct val="70000"/>
              <a:buFont typeface="Wingdings" panose="05000000000000000000" pitchFamily="2" charset="2"/>
              <a:buChar char="§"/>
              <a:defRPr/>
            </a:pPr>
            <a:r>
              <a:rPr lang="sl-SI" dirty="0">
                <a:latin typeface="Garamond"/>
                <a:cs typeface="Garamond"/>
                <a:sym typeface="Garamond" pitchFamily="18" charset="0"/>
              </a:rPr>
              <a:t>Če sem zadolžen za varnost podjetja, izobrazim zaposlene, da bodo bolj odporni.</a:t>
            </a:r>
          </a:p>
        </p:txBody>
      </p:sp>
      <p:sp>
        <p:nvSpPr>
          <p:cNvPr id="13" name="Označba mesta vsebine 2">
            <a:extLst>
              <a:ext uri="{FF2B5EF4-FFF2-40B4-BE49-F238E27FC236}">
                <a16:creationId xmlns:a16="http://schemas.microsoft.com/office/drawing/2014/main" id="{FE3388FB-7B6D-43A7-BF35-9BF778C7F53B}"/>
              </a:ext>
            </a:extLst>
          </p:cNvPr>
          <p:cNvSpPr txBox="1">
            <a:spLocks/>
          </p:cNvSpPr>
          <p:nvPr/>
        </p:nvSpPr>
        <p:spPr>
          <a:xfrm>
            <a:off x="451895" y="6411716"/>
            <a:ext cx="11288209" cy="365126"/>
          </a:xfrm>
          <a:prstGeom prst="rect">
            <a:avLst/>
          </a:prstGeom>
        </p:spPr>
        <p:txBody>
          <a:bodyPr vert="horz" lIns="91440" tIns="45720" rIns="91440" bIns="45720" rtlCol="0">
            <a:normAutofit lnSpcReduction="10000"/>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536"/>
              </a:spcBef>
              <a:buClr>
                <a:srgbClr val="FF0000"/>
              </a:buClr>
              <a:buSzPct val="70000"/>
              <a:buNone/>
              <a:defRPr/>
            </a:pPr>
            <a:r>
              <a:rPr lang="en-US" sz="2000" dirty="0">
                <a:latin typeface="Garamond"/>
                <a:cs typeface="Garamond"/>
                <a:sym typeface="Garamond" pitchFamily="18" charset="0"/>
              </a:rPr>
              <a:t>david.modic@fri.uni-lj.si</a:t>
            </a:r>
            <a:endParaRPr lang="sl-SI" sz="2000" dirty="0">
              <a:latin typeface="Garamond"/>
              <a:cs typeface="Garamond"/>
              <a:sym typeface="Garamond" pitchFamily="18" charset="0"/>
            </a:endParaRPr>
          </a:p>
          <a:p>
            <a:pPr algn="ctr">
              <a:spcBef>
                <a:spcPts val="536"/>
              </a:spcBef>
              <a:buClr>
                <a:srgbClr val="FF0000"/>
              </a:buClr>
              <a:buSzPct val="70000"/>
              <a:buFont typeface="Wingdings" panose="05000000000000000000" pitchFamily="2" charset="2"/>
              <a:buChar char="§"/>
              <a:defRPr/>
            </a:pPr>
            <a:endParaRPr lang="sl-SI" sz="2000" dirty="0">
              <a:latin typeface="Garamond"/>
              <a:cs typeface="Garamond"/>
              <a:sym typeface="Garamond" pitchFamily="18" charset="0"/>
            </a:endParaRPr>
          </a:p>
        </p:txBody>
      </p:sp>
    </p:spTree>
    <p:extLst>
      <p:ext uri="{BB962C8B-B14F-4D97-AF65-F5344CB8AC3E}">
        <p14:creationId xmlns:p14="http://schemas.microsoft.com/office/powerpoint/2010/main" val="3256098966"/>
      </p:ext>
    </p:extLst>
  </p:cSld>
  <p:clrMapOvr>
    <a:masterClrMapping/>
  </p:clrMapOvr>
  <p:transition spd="slow">
    <p:push dir="u"/>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značba mesta številke diapozitiva 3"/>
          <p:cNvSpPr>
            <a:spLocks noGrp="1"/>
          </p:cNvSpPr>
          <p:nvPr>
            <p:ph type="sldNum" sz="quarter" idx="12"/>
          </p:nvPr>
        </p:nvSpPr>
        <p:spPr>
          <a:xfrm>
            <a:off x="11192932" y="6381756"/>
            <a:ext cx="703083" cy="365125"/>
          </a:xfrm>
        </p:spPr>
        <p:txBody>
          <a:bodyPr/>
          <a:lstStyle/>
          <a:p>
            <a:fld id="{95AE4338-550A-4229-82D0-093D8DE92AC4}" type="slidenum">
              <a:rPr lang="sl-SI" sz="1600" dirty="0">
                <a:solidFill>
                  <a:schemeClr val="bg1"/>
                </a:solidFill>
                <a:latin typeface="Garamond" panose="02020404030301010803" pitchFamily="18" charset="0"/>
              </a:rPr>
              <a:t>13</a:t>
            </a:fld>
            <a:endParaRPr lang="sl-SI" sz="1600" dirty="0">
              <a:solidFill>
                <a:schemeClr val="bg1"/>
              </a:solidFill>
              <a:latin typeface="Garamond" panose="02020404030301010803" pitchFamily="18" charset="0"/>
            </a:endParaRPr>
          </a:p>
        </p:txBody>
      </p:sp>
      <p:sp>
        <p:nvSpPr>
          <p:cNvPr id="3" name="Naslov 1"/>
          <p:cNvSpPr>
            <a:spLocks noGrp="1"/>
          </p:cNvSpPr>
          <p:nvPr>
            <p:ph type="title"/>
          </p:nvPr>
        </p:nvSpPr>
        <p:spPr>
          <a:xfrm>
            <a:off x="387669" y="1307175"/>
            <a:ext cx="7648575" cy="600075"/>
          </a:xfrm>
        </p:spPr>
        <p:txBody>
          <a:bodyPr>
            <a:normAutofit/>
          </a:bodyPr>
          <a:lstStyle/>
          <a:p>
            <a:r>
              <a:rPr lang="sl-SI" sz="3600" dirty="0">
                <a:solidFill>
                  <a:srgbClr val="E12F29"/>
                </a:solidFill>
                <a:latin typeface="Garamond" panose="02020404030301010803" pitchFamily="18" charset="0"/>
              </a:rPr>
              <a:t>EXERCISE MERCURY</a:t>
            </a:r>
          </a:p>
        </p:txBody>
      </p:sp>
      <p:sp>
        <p:nvSpPr>
          <p:cNvPr id="5" name="Označba mesta vsebine 2"/>
          <p:cNvSpPr>
            <a:spLocks noGrp="1"/>
          </p:cNvSpPr>
          <p:nvPr>
            <p:ph idx="1"/>
          </p:nvPr>
        </p:nvSpPr>
        <p:spPr>
          <a:xfrm>
            <a:off x="463875" y="1976431"/>
            <a:ext cx="7648576" cy="4331428"/>
          </a:xfrm>
        </p:spPr>
        <p:txBody>
          <a:bodyPr>
            <a:normAutofit/>
          </a:bodyPr>
          <a:lstStyle/>
          <a:p>
            <a:pPr>
              <a:lnSpc>
                <a:spcPct val="120000"/>
              </a:lnSpc>
              <a:spcBef>
                <a:spcPts val="536"/>
              </a:spcBef>
              <a:buClr>
                <a:srgbClr val="FF0000"/>
              </a:buClr>
              <a:buSzPct val="70000"/>
              <a:buFont typeface="Wingdings" panose="05000000000000000000" pitchFamily="2" charset="2"/>
              <a:buChar char="§"/>
              <a:defRPr/>
            </a:pPr>
            <a:r>
              <a:rPr lang="sl-SI" dirty="0">
                <a:latin typeface="Garamond"/>
                <a:cs typeface="Garamond"/>
                <a:sym typeface="Garamond" pitchFamily="18" charset="0"/>
              </a:rPr>
              <a:t>Univerza v Cambridgeu izvaja hekerske vaje v sodelovanju s Tehnično univerzo v </a:t>
            </a:r>
            <a:r>
              <a:rPr lang="sl-SI" dirty="0" err="1">
                <a:latin typeface="Garamond"/>
                <a:cs typeface="Garamond"/>
                <a:sym typeface="Garamond" pitchFamily="18" charset="0"/>
              </a:rPr>
              <a:t>Talinnu</a:t>
            </a:r>
            <a:r>
              <a:rPr lang="sl-SI" dirty="0">
                <a:latin typeface="Garamond"/>
                <a:cs typeface="Garamond"/>
                <a:sym typeface="Garamond" pitchFamily="18" charset="0"/>
              </a:rPr>
              <a:t> in NATO-m.</a:t>
            </a:r>
          </a:p>
          <a:p>
            <a:pPr>
              <a:lnSpc>
                <a:spcPct val="120000"/>
              </a:lnSpc>
              <a:spcBef>
                <a:spcPts val="536"/>
              </a:spcBef>
              <a:buClr>
                <a:srgbClr val="FF0000"/>
              </a:buClr>
              <a:buSzPct val="70000"/>
              <a:buFont typeface="Wingdings" panose="05000000000000000000" pitchFamily="2" charset="2"/>
              <a:buChar char="§"/>
              <a:defRPr/>
            </a:pPr>
            <a:r>
              <a:rPr lang="sl-SI" dirty="0">
                <a:latin typeface="Garamond"/>
                <a:cs typeface="Garamond"/>
                <a:sym typeface="Garamond" pitchFamily="18" charset="0"/>
              </a:rPr>
              <a:t>Kot predhodnico glavnega dogodka (ki je bil junija 2018) smo v decembru 2017 izvedli </a:t>
            </a:r>
            <a:r>
              <a:rPr lang="sl-SI" i="1" dirty="0" err="1">
                <a:latin typeface="Garamond"/>
                <a:cs typeface="Garamond"/>
                <a:sym typeface="Garamond" pitchFamily="18" charset="0"/>
              </a:rPr>
              <a:t>proof</a:t>
            </a:r>
            <a:r>
              <a:rPr lang="sl-SI" i="1" dirty="0">
                <a:latin typeface="Garamond"/>
                <a:cs typeface="Garamond"/>
                <a:sym typeface="Garamond" pitchFamily="18" charset="0"/>
              </a:rPr>
              <a:t> </a:t>
            </a:r>
            <a:r>
              <a:rPr lang="sl-SI" i="1" dirty="0" err="1">
                <a:latin typeface="Garamond"/>
                <a:cs typeface="Garamond"/>
                <a:sym typeface="Garamond" pitchFamily="18" charset="0"/>
              </a:rPr>
              <a:t>of</a:t>
            </a:r>
            <a:r>
              <a:rPr lang="sl-SI" i="1" dirty="0">
                <a:latin typeface="Garamond"/>
                <a:cs typeface="Garamond"/>
                <a:sym typeface="Garamond" pitchFamily="18" charset="0"/>
              </a:rPr>
              <a:t> </a:t>
            </a:r>
            <a:r>
              <a:rPr lang="sl-SI" i="1" dirty="0" err="1">
                <a:latin typeface="Garamond"/>
                <a:cs typeface="Garamond"/>
                <a:sym typeface="Garamond" pitchFamily="18" charset="0"/>
              </a:rPr>
              <a:t>concept</a:t>
            </a:r>
            <a:r>
              <a:rPr lang="sl-SI" i="1" dirty="0">
                <a:latin typeface="Garamond"/>
                <a:cs typeface="Garamond"/>
                <a:sym typeface="Garamond" pitchFamily="18" charset="0"/>
              </a:rPr>
              <a:t> </a:t>
            </a:r>
            <a:r>
              <a:rPr lang="sl-SI" dirty="0">
                <a:latin typeface="Garamond"/>
                <a:cs typeface="Garamond"/>
                <a:sym typeface="Garamond" pitchFamily="18" charset="0"/>
              </a:rPr>
              <a:t>vaje – imenovali smo jih </a:t>
            </a:r>
            <a:r>
              <a:rPr lang="sl-SI" b="1" dirty="0" err="1">
                <a:latin typeface="Garamond"/>
                <a:cs typeface="Garamond"/>
                <a:sym typeface="Garamond" pitchFamily="18" charset="0"/>
              </a:rPr>
              <a:t>Exercise</a:t>
            </a:r>
            <a:r>
              <a:rPr lang="sl-SI" b="1" dirty="0">
                <a:latin typeface="Garamond"/>
                <a:cs typeface="Garamond"/>
                <a:sym typeface="Garamond" pitchFamily="18" charset="0"/>
              </a:rPr>
              <a:t> </a:t>
            </a:r>
            <a:r>
              <a:rPr lang="sl-SI" b="1" dirty="0" err="1">
                <a:latin typeface="Garamond"/>
                <a:cs typeface="Garamond"/>
                <a:sym typeface="Garamond" pitchFamily="18" charset="0"/>
              </a:rPr>
              <a:t>Mercury</a:t>
            </a:r>
            <a:r>
              <a:rPr lang="sl-SI" b="1" dirty="0">
                <a:latin typeface="Garamond"/>
                <a:cs typeface="Garamond"/>
                <a:sym typeface="Garamond" pitchFamily="18" charset="0"/>
              </a:rPr>
              <a:t> </a:t>
            </a:r>
            <a:r>
              <a:rPr lang="sl-SI" dirty="0">
                <a:latin typeface="Garamond"/>
                <a:cs typeface="Garamond"/>
                <a:sym typeface="Garamond" pitchFamily="18" charset="0"/>
              </a:rPr>
              <a:t>(</a:t>
            </a:r>
            <a:r>
              <a:rPr lang="sl-SI" dirty="0">
                <a:latin typeface="Garamond"/>
                <a:cs typeface="Garamond"/>
                <a:sym typeface="Garamond" pitchFamily="18" charset="0"/>
                <a:hlinkClick r:id="rId3"/>
              </a:rPr>
              <a:t>https://www.exercisemercury.eu/</a:t>
            </a:r>
            <a:r>
              <a:rPr lang="sl-SI" dirty="0">
                <a:latin typeface="Garamond"/>
                <a:cs typeface="Garamond"/>
                <a:sym typeface="Garamond" pitchFamily="18" charset="0"/>
              </a:rPr>
              <a:t> ) . </a:t>
            </a:r>
          </a:p>
          <a:p>
            <a:pPr>
              <a:lnSpc>
                <a:spcPct val="120000"/>
              </a:lnSpc>
              <a:spcBef>
                <a:spcPts val="536"/>
              </a:spcBef>
              <a:buClr>
                <a:srgbClr val="FF0000"/>
              </a:buClr>
              <a:buSzPct val="70000"/>
              <a:buFont typeface="Wingdings" panose="05000000000000000000" pitchFamily="2" charset="2"/>
              <a:buChar char="§"/>
              <a:defRPr/>
            </a:pPr>
            <a:r>
              <a:rPr lang="sl-SI" dirty="0">
                <a:latin typeface="Garamond"/>
                <a:cs typeface="Garamond"/>
                <a:sym typeface="Garamond" pitchFamily="18" charset="0"/>
              </a:rPr>
              <a:t>Jaz se bom osredotočil na enega od napadov.</a:t>
            </a:r>
          </a:p>
        </p:txBody>
      </p:sp>
      <p:sp>
        <p:nvSpPr>
          <p:cNvPr id="13" name="Označba mesta vsebine 2">
            <a:extLst>
              <a:ext uri="{FF2B5EF4-FFF2-40B4-BE49-F238E27FC236}">
                <a16:creationId xmlns:a16="http://schemas.microsoft.com/office/drawing/2014/main" id="{FE3388FB-7B6D-43A7-BF35-9BF778C7F53B}"/>
              </a:ext>
            </a:extLst>
          </p:cNvPr>
          <p:cNvSpPr txBox="1">
            <a:spLocks/>
          </p:cNvSpPr>
          <p:nvPr/>
        </p:nvSpPr>
        <p:spPr>
          <a:xfrm>
            <a:off x="451895" y="6411716"/>
            <a:ext cx="11288209" cy="365126"/>
          </a:xfrm>
          <a:prstGeom prst="rect">
            <a:avLst/>
          </a:prstGeom>
        </p:spPr>
        <p:txBody>
          <a:bodyPr vert="horz" lIns="91440" tIns="45720" rIns="91440" bIns="45720" rtlCol="0">
            <a:normAutofit lnSpcReduction="10000"/>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536"/>
              </a:spcBef>
              <a:buClr>
                <a:srgbClr val="FF0000"/>
              </a:buClr>
              <a:buSzPct val="70000"/>
              <a:buNone/>
              <a:defRPr/>
            </a:pPr>
            <a:r>
              <a:rPr lang="en-US" sz="2000" dirty="0">
                <a:latin typeface="Garamond"/>
                <a:cs typeface="Garamond"/>
                <a:sym typeface="Garamond" pitchFamily="18" charset="0"/>
              </a:rPr>
              <a:t>david.modic@fri.uni-lj.si</a:t>
            </a:r>
            <a:endParaRPr lang="sl-SI" sz="2000" dirty="0">
              <a:latin typeface="Garamond"/>
              <a:cs typeface="Garamond"/>
              <a:sym typeface="Garamond" pitchFamily="18" charset="0"/>
            </a:endParaRPr>
          </a:p>
          <a:p>
            <a:pPr algn="ctr">
              <a:spcBef>
                <a:spcPts val="536"/>
              </a:spcBef>
              <a:buClr>
                <a:srgbClr val="FF0000"/>
              </a:buClr>
              <a:buSzPct val="70000"/>
              <a:buFont typeface="Wingdings" panose="05000000000000000000" pitchFamily="2" charset="2"/>
              <a:buChar char="§"/>
              <a:defRPr/>
            </a:pPr>
            <a:endParaRPr lang="sl-SI" sz="2000" dirty="0">
              <a:latin typeface="Garamond"/>
              <a:cs typeface="Garamond"/>
              <a:sym typeface="Garamond" pitchFamily="18" charset="0"/>
            </a:endParaRPr>
          </a:p>
        </p:txBody>
      </p:sp>
      <p:pic>
        <p:nvPicPr>
          <p:cNvPr id="6" name="Picture 5" descr="A picture containing indoor, building&#10;&#10;Description generated with very high confidence">
            <a:extLst>
              <a:ext uri="{FF2B5EF4-FFF2-40B4-BE49-F238E27FC236}">
                <a16:creationId xmlns:a16="http://schemas.microsoft.com/office/drawing/2014/main" id="{A9497224-1E10-4019-B43A-A1E3D04BAAE9}"/>
              </a:ext>
            </a:extLst>
          </p:cNvPr>
          <p:cNvPicPr>
            <a:picLocks noChangeAspect="1"/>
          </p:cNvPicPr>
          <p:nvPr/>
        </p:nvPicPr>
        <p:blipFill>
          <a:blip r:embed="rId4"/>
          <a:stretch>
            <a:fillRect/>
          </a:stretch>
        </p:blipFill>
        <p:spPr>
          <a:xfrm>
            <a:off x="8281556" y="2489496"/>
            <a:ext cx="3713722" cy="2848244"/>
          </a:xfrm>
          <a:prstGeom prst="rect">
            <a:avLst/>
          </a:prstGeom>
        </p:spPr>
      </p:pic>
    </p:spTree>
    <p:extLst>
      <p:ext uri="{BB962C8B-B14F-4D97-AF65-F5344CB8AC3E}">
        <p14:creationId xmlns:p14="http://schemas.microsoft.com/office/powerpoint/2010/main" val="664610686"/>
      </p:ext>
    </p:extLst>
  </p:cSld>
  <p:clrMapOvr>
    <a:masterClrMapping/>
  </p:clrMapOvr>
  <p:transition spd="slow">
    <p:push dir="u"/>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značba mesta številke diapozitiva 3"/>
          <p:cNvSpPr>
            <a:spLocks noGrp="1"/>
          </p:cNvSpPr>
          <p:nvPr>
            <p:ph type="sldNum" sz="quarter" idx="12"/>
          </p:nvPr>
        </p:nvSpPr>
        <p:spPr>
          <a:xfrm>
            <a:off x="11192932" y="6381756"/>
            <a:ext cx="703083" cy="365125"/>
          </a:xfrm>
        </p:spPr>
        <p:txBody>
          <a:bodyPr/>
          <a:lstStyle/>
          <a:p>
            <a:fld id="{95AE4338-550A-4229-82D0-093D8DE92AC4}" type="slidenum">
              <a:rPr lang="sl-SI" sz="1600" dirty="0">
                <a:solidFill>
                  <a:schemeClr val="bg1"/>
                </a:solidFill>
                <a:latin typeface="Garamond" panose="02020404030301010803" pitchFamily="18" charset="0"/>
              </a:rPr>
              <a:t>14</a:t>
            </a:fld>
            <a:endParaRPr lang="sl-SI" sz="1600" dirty="0">
              <a:solidFill>
                <a:schemeClr val="bg1"/>
              </a:solidFill>
              <a:latin typeface="Garamond" panose="02020404030301010803" pitchFamily="18" charset="0"/>
            </a:endParaRPr>
          </a:p>
        </p:txBody>
      </p:sp>
      <p:sp>
        <p:nvSpPr>
          <p:cNvPr id="3" name="Naslov 1"/>
          <p:cNvSpPr>
            <a:spLocks noGrp="1"/>
          </p:cNvSpPr>
          <p:nvPr>
            <p:ph type="title"/>
          </p:nvPr>
        </p:nvSpPr>
        <p:spPr>
          <a:xfrm>
            <a:off x="387669" y="1307175"/>
            <a:ext cx="7648575" cy="600075"/>
          </a:xfrm>
        </p:spPr>
        <p:txBody>
          <a:bodyPr>
            <a:normAutofit/>
          </a:bodyPr>
          <a:lstStyle/>
          <a:p>
            <a:r>
              <a:rPr lang="sl-SI" sz="3600" dirty="0">
                <a:solidFill>
                  <a:srgbClr val="E12F29"/>
                </a:solidFill>
                <a:latin typeface="Garamond" panose="02020404030301010803" pitchFamily="18" charset="0"/>
              </a:rPr>
              <a:t>EXERCISE MERCURY (Okvirji)</a:t>
            </a:r>
          </a:p>
        </p:txBody>
      </p:sp>
      <p:sp>
        <p:nvSpPr>
          <p:cNvPr id="5" name="Označba mesta vsebine 2"/>
          <p:cNvSpPr>
            <a:spLocks noGrp="1"/>
          </p:cNvSpPr>
          <p:nvPr>
            <p:ph idx="1"/>
          </p:nvPr>
        </p:nvSpPr>
        <p:spPr>
          <a:xfrm>
            <a:off x="463875" y="1976431"/>
            <a:ext cx="11432140" cy="4331428"/>
          </a:xfrm>
        </p:spPr>
        <p:txBody>
          <a:bodyPr>
            <a:normAutofit fontScale="92500"/>
          </a:bodyPr>
          <a:lstStyle/>
          <a:p>
            <a:pPr>
              <a:lnSpc>
                <a:spcPct val="120000"/>
              </a:lnSpc>
              <a:spcBef>
                <a:spcPts val="536"/>
              </a:spcBef>
              <a:buClr>
                <a:srgbClr val="FF0000"/>
              </a:buClr>
              <a:buSzPct val="70000"/>
              <a:buFont typeface="Wingdings" panose="05000000000000000000" pitchFamily="2" charset="2"/>
              <a:buChar char="§"/>
              <a:defRPr/>
            </a:pPr>
            <a:r>
              <a:rPr lang="sl-SI" dirty="0">
                <a:latin typeface="Garamond"/>
                <a:cs typeface="Garamond"/>
                <a:sym typeface="Garamond" pitchFamily="18" charset="0"/>
              </a:rPr>
              <a:t>Vaja je trajala en teden.</a:t>
            </a:r>
          </a:p>
          <a:p>
            <a:pPr>
              <a:lnSpc>
                <a:spcPct val="120000"/>
              </a:lnSpc>
              <a:spcBef>
                <a:spcPts val="536"/>
              </a:spcBef>
              <a:buClr>
                <a:srgbClr val="FF0000"/>
              </a:buClr>
              <a:buSzPct val="70000"/>
              <a:buFont typeface="Wingdings" panose="05000000000000000000" pitchFamily="2" charset="2"/>
              <a:buChar char="§"/>
              <a:defRPr/>
            </a:pPr>
            <a:r>
              <a:rPr lang="sl-SI" dirty="0">
                <a:latin typeface="Garamond"/>
                <a:cs typeface="Garamond"/>
                <a:sym typeface="Garamond" pitchFamily="18" charset="0"/>
              </a:rPr>
              <a:t>Pravila spopada: Pasivno zbiranje podatkov in pasivni napadi.</a:t>
            </a:r>
          </a:p>
          <a:p>
            <a:pPr>
              <a:lnSpc>
                <a:spcPct val="120000"/>
              </a:lnSpc>
              <a:spcBef>
                <a:spcPts val="536"/>
              </a:spcBef>
              <a:buClr>
                <a:srgbClr val="FF0000"/>
              </a:buClr>
              <a:buSzPct val="70000"/>
              <a:buFont typeface="Wingdings" panose="05000000000000000000" pitchFamily="2" charset="2"/>
              <a:buChar char="§"/>
              <a:defRPr/>
            </a:pPr>
            <a:r>
              <a:rPr lang="sl-SI" dirty="0">
                <a:latin typeface="Garamond"/>
                <a:cs typeface="Garamond"/>
                <a:sym typeface="Garamond" pitchFamily="18" charset="0"/>
              </a:rPr>
              <a:t>Takoj, ko skrbniki omrežij zaznajo napad, je ta ustavljen in napadalec izgubi točke.</a:t>
            </a:r>
          </a:p>
          <a:p>
            <a:pPr>
              <a:lnSpc>
                <a:spcPct val="120000"/>
              </a:lnSpc>
              <a:spcBef>
                <a:spcPts val="536"/>
              </a:spcBef>
              <a:buClr>
                <a:srgbClr val="FF0000"/>
              </a:buClr>
              <a:buSzPct val="70000"/>
              <a:buFont typeface="Wingdings" panose="05000000000000000000" pitchFamily="2" charset="2"/>
              <a:buChar char="§"/>
              <a:defRPr/>
            </a:pPr>
            <a:r>
              <a:rPr lang="sl-SI" dirty="0">
                <a:latin typeface="Garamond"/>
                <a:cs typeface="Garamond"/>
                <a:sym typeface="Garamond" pitchFamily="18" charset="0"/>
              </a:rPr>
              <a:t>Uspešen napad nikoli ne preide v aktivno izrabo.</a:t>
            </a:r>
          </a:p>
          <a:p>
            <a:pPr>
              <a:lnSpc>
                <a:spcPct val="120000"/>
              </a:lnSpc>
              <a:spcBef>
                <a:spcPts val="536"/>
              </a:spcBef>
              <a:buClr>
                <a:srgbClr val="FF0000"/>
              </a:buClr>
              <a:buSzPct val="70000"/>
              <a:buFont typeface="Wingdings" panose="05000000000000000000" pitchFamily="2" charset="2"/>
              <a:buChar char="§"/>
              <a:defRPr/>
            </a:pPr>
            <a:r>
              <a:rPr lang="sl-SI" dirty="0">
                <a:latin typeface="Garamond"/>
                <a:cs typeface="Garamond"/>
                <a:sym typeface="Garamond" pitchFamily="18" charset="0"/>
              </a:rPr>
              <a:t>Poudarek na človeških faktorjih.</a:t>
            </a:r>
          </a:p>
          <a:p>
            <a:pPr>
              <a:lnSpc>
                <a:spcPct val="120000"/>
              </a:lnSpc>
              <a:spcBef>
                <a:spcPts val="536"/>
              </a:spcBef>
              <a:buClr>
                <a:srgbClr val="FF0000"/>
              </a:buClr>
              <a:buSzPct val="70000"/>
              <a:buFont typeface="Wingdings" panose="05000000000000000000" pitchFamily="2" charset="2"/>
              <a:buChar char="§"/>
              <a:defRPr/>
            </a:pPr>
            <a:r>
              <a:rPr lang="sl-SI" dirty="0">
                <a:latin typeface="Garamond"/>
                <a:cs typeface="Garamond"/>
                <a:sym typeface="Garamond" pitchFamily="18" charset="0"/>
              </a:rPr>
              <a:t>Vse kar ni prepovedano, je dovoljeno.</a:t>
            </a:r>
          </a:p>
          <a:p>
            <a:pPr>
              <a:lnSpc>
                <a:spcPct val="120000"/>
              </a:lnSpc>
              <a:spcBef>
                <a:spcPts val="536"/>
              </a:spcBef>
              <a:buClr>
                <a:srgbClr val="FF0000"/>
              </a:buClr>
              <a:buSzPct val="70000"/>
              <a:buFont typeface="Wingdings" panose="05000000000000000000" pitchFamily="2" charset="2"/>
              <a:buChar char="§"/>
              <a:defRPr/>
            </a:pPr>
            <a:r>
              <a:rPr lang="sl-SI" dirty="0">
                <a:latin typeface="Garamond"/>
                <a:cs typeface="Garamond"/>
                <a:sym typeface="Garamond" pitchFamily="18" charset="0"/>
              </a:rPr>
              <a:t>Dogodek se prične s predavanjem o človeških faktorjih v varnosti.</a:t>
            </a:r>
          </a:p>
          <a:p>
            <a:pPr>
              <a:lnSpc>
                <a:spcPct val="120000"/>
              </a:lnSpc>
              <a:spcBef>
                <a:spcPts val="536"/>
              </a:spcBef>
              <a:buClr>
                <a:srgbClr val="FF0000"/>
              </a:buClr>
              <a:buSzPct val="70000"/>
              <a:buFont typeface="Wingdings" panose="05000000000000000000" pitchFamily="2" charset="2"/>
              <a:buChar char="§"/>
              <a:defRPr/>
            </a:pPr>
            <a:r>
              <a:rPr lang="sl-SI" dirty="0">
                <a:latin typeface="Garamond"/>
                <a:cs typeface="Garamond"/>
                <a:sym typeface="Garamond" pitchFamily="18" charset="0"/>
              </a:rPr>
              <a:t>Tule je povzetek.</a:t>
            </a:r>
          </a:p>
        </p:txBody>
      </p:sp>
      <p:sp>
        <p:nvSpPr>
          <p:cNvPr id="13" name="Označba mesta vsebine 2">
            <a:extLst>
              <a:ext uri="{FF2B5EF4-FFF2-40B4-BE49-F238E27FC236}">
                <a16:creationId xmlns:a16="http://schemas.microsoft.com/office/drawing/2014/main" id="{FE3388FB-7B6D-43A7-BF35-9BF778C7F53B}"/>
              </a:ext>
            </a:extLst>
          </p:cNvPr>
          <p:cNvSpPr txBox="1">
            <a:spLocks/>
          </p:cNvSpPr>
          <p:nvPr/>
        </p:nvSpPr>
        <p:spPr>
          <a:xfrm>
            <a:off x="451895" y="6411716"/>
            <a:ext cx="11288209" cy="365126"/>
          </a:xfrm>
          <a:prstGeom prst="rect">
            <a:avLst/>
          </a:prstGeom>
        </p:spPr>
        <p:txBody>
          <a:bodyPr vert="horz" lIns="91440" tIns="45720" rIns="91440" bIns="45720" rtlCol="0">
            <a:normAutofit lnSpcReduction="10000"/>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536"/>
              </a:spcBef>
              <a:buClr>
                <a:srgbClr val="FF0000"/>
              </a:buClr>
              <a:buSzPct val="70000"/>
              <a:buNone/>
              <a:defRPr/>
            </a:pPr>
            <a:r>
              <a:rPr lang="en-US" sz="2000" dirty="0">
                <a:latin typeface="Garamond"/>
                <a:cs typeface="Garamond"/>
                <a:sym typeface="Garamond" pitchFamily="18" charset="0"/>
              </a:rPr>
              <a:t>david.modic@fri.uni-lj.si</a:t>
            </a:r>
            <a:endParaRPr lang="sl-SI" sz="2000" dirty="0">
              <a:latin typeface="Garamond"/>
              <a:cs typeface="Garamond"/>
              <a:sym typeface="Garamond" pitchFamily="18" charset="0"/>
            </a:endParaRPr>
          </a:p>
          <a:p>
            <a:pPr algn="ctr">
              <a:spcBef>
                <a:spcPts val="536"/>
              </a:spcBef>
              <a:buClr>
                <a:srgbClr val="FF0000"/>
              </a:buClr>
              <a:buSzPct val="70000"/>
              <a:buFont typeface="Wingdings" panose="05000000000000000000" pitchFamily="2" charset="2"/>
              <a:buChar char="§"/>
              <a:defRPr/>
            </a:pPr>
            <a:endParaRPr lang="sl-SI" sz="2000" dirty="0">
              <a:latin typeface="Garamond"/>
              <a:cs typeface="Garamond"/>
              <a:sym typeface="Garamond" pitchFamily="18" charset="0"/>
            </a:endParaRPr>
          </a:p>
        </p:txBody>
      </p:sp>
      <p:pic>
        <p:nvPicPr>
          <p:cNvPr id="6" name="Picture 5" descr="A picture containing indoor, building&#10;&#10;Description generated with very high confidence">
            <a:extLst>
              <a:ext uri="{FF2B5EF4-FFF2-40B4-BE49-F238E27FC236}">
                <a16:creationId xmlns:a16="http://schemas.microsoft.com/office/drawing/2014/main" id="{A9497224-1E10-4019-B43A-A1E3D04BAAE9}"/>
              </a:ext>
            </a:extLst>
          </p:cNvPr>
          <p:cNvPicPr>
            <a:picLocks noChangeAspect="1"/>
          </p:cNvPicPr>
          <p:nvPr/>
        </p:nvPicPr>
        <p:blipFill>
          <a:blip r:embed="rId3"/>
          <a:stretch>
            <a:fillRect/>
          </a:stretch>
        </p:blipFill>
        <p:spPr>
          <a:xfrm>
            <a:off x="9638400" y="81158"/>
            <a:ext cx="2471178" cy="1895273"/>
          </a:xfrm>
          <a:prstGeom prst="rect">
            <a:avLst/>
          </a:prstGeom>
        </p:spPr>
      </p:pic>
    </p:spTree>
    <p:extLst>
      <p:ext uri="{BB962C8B-B14F-4D97-AF65-F5344CB8AC3E}">
        <p14:creationId xmlns:p14="http://schemas.microsoft.com/office/powerpoint/2010/main" val="527017868"/>
      </p:ext>
    </p:extLst>
  </p:cSld>
  <p:clrMapOvr>
    <a:masterClrMapping/>
  </p:clrMapOvr>
  <p:transition spd="slow">
    <p:push dir="u"/>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značba mesta številke diapozitiva 3"/>
          <p:cNvSpPr>
            <a:spLocks noGrp="1"/>
          </p:cNvSpPr>
          <p:nvPr>
            <p:ph type="sldNum" sz="quarter" idx="12"/>
          </p:nvPr>
        </p:nvSpPr>
        <p:spPr>
          <a:xfrm>
            <a:off x="11192932" y="6381756"/>
            <a:ext cx="703083" cy="365125"/>
          </a:xfrm>
        </p:spPr>
        <p:txBody>
          <a:bodyPr/>
          <a:lstStyle/>
          <a:p>
            <a:fld id="{95AE4338-550A-4229-82D0-093D8DE92AC4}" type="slidenum">
              <a:rPr lang="sl-SI" sz="1600" dirty="0">
                <a:solidFill>
                  <a:schemeClr val="bg1"/>
                </a:solidFill>
                <a:latin typeface="Garamond" panose="02020404030301010803" pitchFamily="18" charset="0"/>
              </a:rPr>
              <a:t>15</a:t>
            </a:fld>
            <a:endParaRPr lang="sl-SI" sz="1600" dirty="0">
              <a:solidFill>
                <a:schemeClr val="bg1"/>
              </a:solidFill>
              <a:latin typeface="Garamond" panose="02020404030301010803" pitchFamily="18" charset="0"/>
            </a:endParaRPr>
          </a:p>
        </p:txBody>
      </p:sp>
      <p:sp>
        <p:nvSpPr>
          <p:cNvPr id="3" name="Naslov 1"/>
          <p:cNvSpPr>
            <a:spLocks noGrp="1"/>
          </p:cNvSpPr>
          <p:nvPr>
            <p:ph type="title"/>
          </p:nvPr>
        </p:nvSpPr>
        <p:spPr>
          <a:xfrm>
            <a:off x="387669" y="1307175"/>
            <a:ext cx="7648575" cy="600075"/>
          </a:xfrm>
        </p:spPr>
        <p:txBody>
          <a:bodyPr>
            <a:normAutofit/>
          </a:bodyPr>
          <a:lstStyle/>
          <a:p>
            <a:r>
              <a:rPr lang="sl-SI" sz="3600" dirty="0">
                <a:solidFill>
                  <a:srgbClr val="E12F29"/>
                </a:solidFill>
                <a:latin typeface="Garamond" panose="02020404030301010803" pitchFamily="18" charset="0"/>
              </a:rPr>
              <a:t>Fokus: Ljudje!</a:t>
            </a:r>
          </a:p>
        </p:txBody>
      </p:sp>
      <p:sp>
        <p:nvSpPr>
          <p:cNvPr id="5" name="Označba mesta vsebine 2"/>
          <p:cNvSpPr>
            <a:spLocks noGrp="1"/>
          </p:cNvSpPr>
          <p:nvPr>
            <p:ph idx="1"/>
          </p:nvPr>
        </p:nvSpPr>
        <p:spPr>
          <a:xfrm>
            <a:off x="463875" y="1976431"/>
            <a:ext cx="11432140" cy="4331428"/>
          </a:xfrm>
        </p:spPr>
        <p:txBody>
          <a:bodyPr>
            <a:normAutofit/>
          </a:bodyPr>
          <a:lstStyle/>
          <a:p>
            <a:pPr>
              <a:lnSpc>
                <a:spcPct val="120000"/>
              </a:lnSpc>
              <a:spcBef>
                <a:spcPts val="536"/>
              </a:spcBef>
              <a:buClr>
                <a:srgbClr val="FF0000"/>
              </a:buClr>
              <a:buSzPct val="70000"/>
              <a:buFont typeface="Wingdings" panose="05000000000000000000" pitchFamily="2" charset="2"/>
              <a:buChar char="§"/>
              <a:defRPr/>
            </a:pPr>
            <a:r>
              <a:rPr lang="sl-SI" sz="3200" dirty="0">
                <a:latin typeface="Garamond"/>
                <a:cs typeface="Garamond"/>
                <a:sym typeface="Garamond" pitchFamily="18" charset="0"/>
              </a:rPr>
              <a:t>Izraba človeških virov je bolj </a:t>
            </a:r>
            <a:r>
              <a:rPr lang="sl-SI" sz="3200" i="1" dirty="0">
                <a:latin typeface="Garamond"/>
                <a:cs typeface="Garamond"/>
                <a:sym typeface="Garamond" pitchFamily="18" charset="0"/>
              </a:rPr>
              <a:t>preprosta</a:t>
            </a:r>
            <a:r>
              <a:rPr lang="sl-SI" sz="3200" dirty="0">
                <a:latin typeface="Garamond"/>
                <a:cs typeface="Garamond"/>
                <a:sym typeface="Garamond" pitchFamily="18" charset="0"/>
              </a:rPr>
              <a:t>, </a:t>
            </a:r>
            <a:r>
              <a:rPr lang="sl-SI" sz="3200" i="1" dirty="0">
                <a:latin typeface="Garamond"/>
                <a:cs typeface="Garamond"/>
                <a:sym typeface="Garamond" pitchFamily="18" charset="0"/>
              </a:rPr>
              <a:t>cenejša</a:t>
            </a:r>
            <a:r>
              <a:rPr lang="sl-SI" sz="3200" dirty="0">
                <a:latin typeface="Garamond"/>
                <a:cs typeface="Garamond"/>
                <a:sym typeface="Garamond" pitchFamily="18" charset="0"/>
              </a:rPr>
              <a:t>, </a:t>
            </a:r>
            <a:r>
              <a:rPr lang="sl-SI" sz="3200" i="1" dirty="0">
                <a:latin typeface="Garamond"/>
                <a:cs typeface="Garamond"/>
                <a:sym typeface="Garamond" pitchFamily="18" charset="0"/>
              </a:rPr>
              <a:t>bolj efektivna</a:t>
            </a:r>
            <a:r>
              <a:rPr lang="sl-SI" sz="3200" dirty="0">
                <a:latin typeface="Garamond"/>
                <a:cs typeface="Garamond"/>
                <a:sym typeface="Garamond" pitchFamily="18" charset="0"/>
              </a:rPr>
              <a:t> in zahteva </a:t>
            </a:r>
            <a:r>
              <a:rPr lang="sl-SI" sz="3200" i="1" dirty="0">
                <a:latin typeface="Garamond"/>
                <a:cs typeface="Garamond"/>
                <a:sym typeface="Garamond" pitchFamily="18" charset="0"/>
              </a:rPr>
              <a:t>manj predznanja</a:t>
            </a:r>
            <a:r>
              <a:rPr lang="sl-SI" sz="3200" dirty="0">
                <a:latin typeface="Garamond"/>
                <a:cs typeface="Garamond"/>
                <a:sym typeface="Garamond" pitchFamily="18" charset="0"/>
              </a:rPr>
              <a:t>.</a:t>
            </a:r>
          </a:p>
          <a:p>
            <a:pPr>
              <a:lnSpc>
                <a:spcPct val="120000"/>
              </a:lnSpc>
              <a:spcBef>
                <a:spcPts val="536"/>
              </a:spcBef>
              <a:buClr>
                <a:srgbClr val="FF0000"/>
              </a:buClr>
              <a:buSzPct val="70000"/>
              <a:buFont typeface="Wingdings" panose="05000000000000000000" pitchFamily="2" charset="2"/>
              <a:buChar char="§"/>
              <a:defRPr/>
            </a:pPr>
            <a:r>
              <a:rPr lang="sl-SI" sz="3200" dirty="0">
                <a:latin typeface="Garamond"/>
                <a:cs typeface="Garamond"/>
                <a:sym typeface="Garamond" pitchFamily="18" charset="0"/>
              </a:rPr>
              <a:t>Zanima nas:</a:t>
            </a:r>
          </a:p>
          <a:p>
            <a:pPr lvl="1">
              <a:lnSpc>
                <a:spcPct val="120000"/>
              </a:lnSpc>
              <a:spcBef>
                <a:spcPts val="536"/>
              </a:spcBef>
              <a:buClr>
                <a:srgbClr val="FF0000"/>
              </a:buClr>
              <a:buSzPct val="70000"/>
              <a:buFont typeface="Wingdings" panose="05000000000000000000" pitchFamily="2" charset="2"/>
              <a:buChar char="§"/>
              <a:defRPr/>
            </a:pPr>
            <a:r>
              <a:rPr lang="sl-SI" sz="2800" dirty="0">
                <a:latin typeface="Garamond"/>
                <a:cs typeface="Garamond"/>
                <a:sym typeface="Garamond" pitchFamily="18" charset="0"/>
              </a:rPr>
              <a:t>Zakaj se obnašamo na določen način?</a:t>
            </a:r>
          </a:p>
          <a:p>
            <a:pPr lvl="1">
              <a:lnSpc>
                <a:spcPct val="120000"/>
              </a:lnSpc>
              <a:spcBef>
                <a:spcPts val="536"/>
              </a:spcBef>
              <a:buClr>
                <a:srgbClr val="FF0000"/>
              </a:buClr>
              <a:buSzPct val="70000"/>
              <a:buFont typeface="Wingdings" panose="05000000000000000000" pitchFamily="2" charset="2"/>
              <a:buChar char="§"/>
              <a:defRPr/>
            </a:pPr>
            <a:r>
              <a:rPr lang="sl-SI" sz="2800" dirty="0">
                <a:latin typeface="Garamond"/>
                <a:cs typeface="Garamond"/>
                <a:sym typeface="Garamond" pitchFamily="18" charset="0"/>
              </a:rPr>
              <a:t>Kako hekerji to izrabijo?</a:t>
            </a:r>
          </a:p>
          <a:p>
            <a:pPr lvl="1">
              <a:lnSpc>
                <a:spcPct val="120000"/>
              </a:lnSpc>
              <a:spcBef>
                <a:spcPts val="536"/>
              </a:spcBef>
              <a:buClr>
                <a:srgbClr val="FF0000"/>
              </a:buClr>
              <a:buSzPct val="70000"/>
              <a:buFont typeface="Wingdings" panose="05000000000000000000" pitchFamily="2" charset="2"/>
              <a:buChar char="§"/>
              <a:defRPr/>
            </a:pPr>
            <a:r>
              <a:rPr lang="sl-SI" sz="2800" dirty="0">
                <a:latin typeface="Garamond"/>
                <a:cs typeface="Garamond"/>
                <a:sym typeface="Garamond" pitchFamily="18" charset="0"/>
              </a:rPr>
              <a:t>Kako bomo te izsledke uporabili v praksi?</a:t>
            </a:r>
          </a:p>
        </p:txBody>
      </p:sp>
      <p:sp>
        <p:nvSpPr>
          <p:cNvPr id="13" name="Označba mesta vsebine 2">
            <a:extLst>
              <a:ext uri="{FF2B5EF4-FFF2-40B4-BE49-F238E27FC236}">
                <a16:creationId xmlns:a16="http://schemas.microsoft.com/office/drawing/2014/main" id="{FE3388FB-7B6D-43A7-BF35-9BF778C7F53B}"/>
              </a:ext>
            </a:extLst>
          </p:cNvPr>
          <p:cNvSpPr txBox="1">
            <a:spLocks/>
          </p:cNvSpPr>
          <p:nvPr/>
        </p:nvSpPr>
        <p:spPr>
          <a:xfrm>
            <a:off x="451895" y="6411716"/>
            <a:ext cx="11288209" cy="365126"/>
          </a:xfrm>
          <a:prstGeom prst="rect">
            <a:avLst/>
          </a:prstGeom>
        </p:spPr>
        <p:txBody>
          <a:bodyPr vert="horz" lIns="91440" tIns="45720" rIns="91440" bIns="45720" rtlCol="0">
            <a:normAutofit lnSpcReduction="10000"/>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536"/>
              </a:spcBef>
              <a:buClr>
                <a:srgbClr val="FF0000"/>
              </a:buClr>
              <a:buSzPct val="70000"/>
              <a:buNone/>
              <a:defRPr/>
            </a:pPr>
            <a:r>
              <a:rPr lang="en-US" sz="2000" dirty="0">
                <a:latin typeface="Garamond"/>
                <a:cs typeface="Garamond"/>
                <a:sym typeface="Garamond" pitchFamily="18" charset="0"/>
              </a:rPr>
              <a:t>david.modic@fri.uni-lj.si</a:t>
            </a:r>
            <a:endParaRPr lang="sl-SI" sz="2000" dirty="0">
              <a:latin typeface="Garamond"/>
              <a:cs typeface="Garamond"/>
              <a:sym typeface="Garamond" pitchFamily="18" charset="0"/>
            </a:endParaRPr>
          </a:p>
          <a:p>
            <a:pPr algn="ctr">
              <a:spcBef>
                <a:spcPts val="536"/>
              </a:spcBef>
              <a:buClr>
                <a:srgbClr val="FF0000"/>
              </a:buClr>
              <a:buSzPct val="70000"/>
              <a:buFont typeface="Wingdings" panose="05000000000000000000" pitchFamily="2" charset="2"/>
              <a:buChar char="§"/>
              <a:defRPr/>
            </a:pPr>
            <a:endParaRPr lang="sl-SI" sz="2000" dirty="0">
              <a:latin typeface="Garamond"/>
              <a:cs typeface="Garamond"/>
              <a:sym typeface="Garamond" pitchFamily="18" charset="0"/>
            </a:endParaRPr>
          </a:p>
        </p:txBody>
      </p:sp>
      <p:pic>
        <p:nvPicPr>
          <p:cNvPr id="7" name="Picture 6" descr="A close up of a logo&#10;&#10;Description generated with very high confidence">
            <a:extLst>
              <a:ext uri="{FF2B5EF4-FFF2-40B4-BE49-F238E27FC236}">
                <a16:creationId xmlns:a16="http://schemas.microsoft.com/office/drawing/2014/main" id="{9D525F77-3EF6-4F49-AFFD-972B3AB1017F}"/>
              </a:ext>
            </a:extLst>
          </p:cNvPr>
          <p:cNvPicPr>
            <a:picLocks noChangeAspect="1"/>
          </p:cNvPicPr>
          <p:nvPr/>
        </p:nvPicPr>
        <p:blipFill>
          <a:blip r:embed="rId3"/>
          <a:stretch>
            <a:fillRect/>
          </a:stretch>
        </p:blipFill>
        <p:spPr>
          <a:xfrm>
            <a:off x="8057026" y="2603250"/>
            <a:ext cx="3354740" cy="3592152"/>
          </a:xfrm>
          <a:prstGeom prst="rect">
            <a:avLst/>
          </a:prstGeom>
        </p:spPr>
      </p:pic>
    </p:spTree>
    <p:extLst>
      <p:ext uri="{BB962C8B-B14F-4D97-AF65-F5344CB8AC3E}">
        <p14:creationId xmlns:p14="http://schemas.microsoft.com/office/powerpoint/2010/main" val="3033382634"/>
      </p:ext>
    </p:extLst>
  </p:cSld>
  <p:clrMapOvr>
    <a:masterClrMapping/>
  </p:clrMapOvr>
  <p:transition spd="slow">
    <p:push dir="u"/>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značba mesta številke diapozitiva 3"/>
          <p:cNvSpPr>
            <a:spLocks noGrp="1"/>
          </p:cNvSpPr>
          <p:nvPr>
            <p:ph type="sldNum" sz="quarter" idx="12"/>
          </p:nvPr>
        </p:nvSpPr>
        <p:spPr>
          <a:xfrm>
            <a:off x="11192932" y="6381756"/>
            <a:ext cx="703083" cy="365125"/>
          </a:xfrm>
        </p:spPr>
        <p:txBody>
          <a:bodyPr/>
          <a:lstStyle/>
          <a:p>
            <a:fld id="{95AE4338-550A-4229-82D0-093D8DE92AC4}" type="slidenum">
              <a:rPr lang="sl-SI" sz="1600" dirty="0">
                <a:solidFill>
                  <a:schemeClr val="bg1"/>
                </a:solidFill>
                <a:latin typeface="Garamond" panose="02020404030301010803" pitchFamily="18" charset="0"/>
              </a:rPr>
              <a:t>16</a:t>
            </a:fld>
            <a:endParaRPr lang="sl-SI" sz="1600" dirty="0">
              <a:solidFill>
                <a:schemeClr val="bg1"/>
              </a:solidFill>
              <a:latin typeface="Garamond" panose="02020404030301010803" pitchFamily="18" charset="0"/>
            </a:endParaRPr>
          </a:p>
        </p:txBody>
      </p:sp>
      <p:sp>
        <p:nvSpPr>
          <p:cNvPr id="3" name="Naslov 1"/>
          <p:cNvSpPr>
            <a:spLocks noGrp="1"/>
          </p:cNvSpPr>
          <p:nvPr>
            <p:ph type="title"/>
          </p:nvPr>
        </p:nvSpPr>
        <p:spPr>
          <a:xfrm>
            <a:off x="387669" y="1307175"/>
            <a:ext cx="7648575" cy="600075"/>
          </a:xfrm>
        </p:spPr>
        <p:txBody>
          <a:bodyPr>
            <a:normAutofit/>
          </a:bodyPr>
          <a:lstStyle/>
          <a:p>
            <a:r>
              <a:rPr lang="sl-SI" sz="3600" dirty="0">
                <a:solidFill>
                  <a:srgbClr val="E12F29"/>
                </a:solidFill>
                <a:latin typeface="Garamond" panose="02020404030301010803" pitchFamily="18" charset="0"/>
              </a:rPr>
              <a:t>Vedenje</a:t>
            </a:r>
          </a:p>
        </p:txBody>
      </p:sp>
      <p:sp>
        <p:nvSpPr>
          <p:cNvPr id="5" name="Označba mesta vsebine 2"/>
          <p:cNvSpPr>
            <a:spLocks noGrp="1"/>
          </p:cNvSpPr>
          <p:nvPr>
            <p:ph idx="1"/>
          </p:nvPr>
        </p:nvSpPr>
        <p:spPr>
          <a:xfrm>
            <a:off x="463875" y="1976431"/>
            <a:ext cx="11432140" cy="4331428"/>
          </a:xfrm>
        </p:spPr>
        <p:txBody>
          <a:bodyPr>
            <a:normAutofit/>
          </a:bodyPr>
          <a:lstStyle/>
          <a:p>
            <a:pPr>
              <a:lnSpc>
                <a:spcPct val="120000"/>
              </a:lnSpc>
              <a:spcBef>
                <a:spcPts val="536"/>
              </a:spcBef>
              <a:buClr>
                <a:srgbClr val="FF0000"/>
              </a:buClr>
              <a:buSzPct val="70000"/>
              <a:buFont typeface="Wingdings" panose="05000000000000000000" pitchFamily="2" charset="2"/>
              <a:buChar char="§"/>
              <a:defRPr/>
            </a:pPr>
            <a:r>
              <a:rPr lang="sl-SI" sz="3200" dirty="0">
                <a:latin typeface="Garamond"/>
                <a:cs typeface="Garamond"/>
                <a:sym typeface="Garamond" pitchFamily="18" charset="0"/>
              </a:rPr>
              <a:t>Okolje vpliva na nas in mi vplivamo na okolje.</a:t>
            </a:r>
          </a:p>
          <a:p>
            <a:pPr lvl="1">
              <a:lnSpc>
                <a:spcPct val="120000"/>
              </a:lnSpc>
              <a:spcBef>
                <a:spcPts val="536"/>
              </a:spcBef>
              <a:buClr>
                <a:srgbClr val="FF0000"/>
              </a:buClr>
              <a:buSzPct val="70000"/>
              <a:buFont typeface="Wingdings" panose="05000000000000000000" pitchFamily="2" charset="2"/>
              <a:buChar char="§"/>
              <a:defRPr/>
            </a:pPr>
            <a:r>
              <a:rPr lang="sl-SI" sz="2800" dirty="0">
                <a:latin typeface="Garamond"/>
                <a:cs typeface="Garamond"/>
                <a:sym typeface="Garamond" pitchFamily="18" charset="0"/>
              </a:rPr>
              <a:t>Glej na primer hipotezo o </a:t>
            </a:r>
            <a:r>
              <a:rPr lang="sl-SI" sz="2800" dirty="0" err="1">
                <a:latin typeface="Garamond"/>
                <a:cs typeface="Garamond"/>
                <a:sym typeface="Garamond" pitchFamily="18" charset="0"/>
              </a:rPr>
              <a:t>Makiavelističnih</a:t>
            </a:r>
            <a:r>
              <a:rPr lang="sl-SI" sz="2800" dirty="0">
                <a:latin typeface="Garamond"/>
                <a:cs typeface="Garamond"/>
                <a:sym typeface="Garamond" pitchFamily="18" charset="0"/>
              </a:rPr>
              <a:t> možganih (</a:t>
            </a:r>
            <a:r>
              <a:rPr lang="sl-SI" sz="2800" dirty="0" err="1">
                <a:latin typeface="Garamond"/>
                <a:cs typeface="Garamond"/>
                <a:sym typeface="Garamond" pitchFamily="18" charset="0"/>
              </a:rPr>
              <a:t>Humphrey</a:t>
            </a:r>
            <a:r>
              <a:rPr lang="sl-SI" sz="2800" dirty="0">
                <a:latin typeface="Garamond"/>
                <a:cs typeface="Garamond"/>
                <a:sym typeface="Garamond" pitchFamily="18" charset="0"/>
              </a:rPr>
              <a:t>, 1976).</a:t>
            </a:r>
          </a:p>
          <a:p>
            <a:pPr>
              <a:lnSpc>
                <a:spcPct val="120000"/>
              </a:lnSpc>
              <a:spcBef>
                <a:spcPts val="536"/>
              </a:spcBef>
              <a:buClr>
                <a:srgbClr val="FF0000"/>
              </a:buClr>
              <a:buSzPct val="70000"/>
              <a:buFont typeface="Wingdings" panose="05000000000000000000" pitchFamily="2" charset="2"/>
              <a:buChar char="§"/>
              <a:defRPr/>
            </a:pPr>
            <a:r>
              <a:rPr lang="sl-SI" sz="3200" dirty="0">
                <a:latin typeface="Garamond"/>
                <a:cs typeface="Garamond"/>
                <a:sym typeface="Garamond" pitchFamily="18" charset="0"/>
              </a:rPr>
              <a:t>Drugi nas prepričajo, da se vedemo na določen način.</a:t>
            </a:r>
          </a:p>
          <a:p>
            <a:pPr>
              <a:lnSpc>
                <a:spcPct val="120000"/>
              </a:lnSpc>
              <a:spcBef>
                <a:spcPts val="536"/>
              </a:spcBef>
              <a:buClr>
                <a:srgbClr val="FF0000"/>
              </a:buClr>
              <a:buSzPct val="70000"/>
              <a:buFont typeface="Wingdings" panose="05000000000000000000" pitchFamily="2" charset="2"/>
              <a:buChar char="§"/>
              <a:defRPr/>
            </a:pPr>
            <a:r>
              <a:rPr lang="sl-SI" sz="3200" dirty="0">
                <a:latin typeface="Garamond"/>
                <a:cs typeface="Garamond"/>
                <a:sym typeface="Garamond" pitchFamily="18" charset="0"/>
              </a:rPr>
              <a:t>Kaj je poanta prepričevanja?</a:t>
            </a:r>
          </a:p>
          <a:p>
            <a:pPr lvl="1">
              <a:lnSpc>
                <a:spcPct val="120000"/>
              </a:lnSpc>
              <a:spcBef>
                <a:spcPts val="536"/>
              </a:spcBef>
              <a:buClr>
                <a:srgbClr val="FF0000"/>
              </a:buClr>
              <a:buSzPct val="70000"/>
              <a:buFont typeface="Wingdings" panose="05000000000000000000" pitchFamily="2" charset="2"/>
              <a:buChar char="§"/>
              <a:defRPr/>
            </a:pPr>
            <a:r>
              <a:rPr lang="sl-SI" sz="2800" dirty="0">
                <a:latin typeface="Garamond"/>
                <a:cs typeface="Garamond"/>
                <a:sym typeface="Garamond" pitchFamily="18" charset="0"/>
              </a:rPr>
              <a:t>Da nam nekdo ustreže in naredi nekaj česar prej niso nameravali.</a:t>
            </a:r>
          </a:p>
          <a:p>
            <a:pPr lvl="1">
              <a:lnSpc>
                <a:spcPct val="120000"/>
              </a:lnSpc>
              <a:spcBef>
                <a:spcPts val="536"/>
              </a:spcBef>
              <a:buClr>
                <a:srgbClr val="FF0000"/>
              </a:buClr>
              <a:buSzPct val="70000"/>
              <a:buFont typeface="Wingdings" panose="05000000000000000000" pitchFamily="2" charset="2"/>
              <a:buChar char="§"/>
              <a:defRPr/>
            </a:pPr>
            <a:r>
              <a:rPr lang="sl-SI" sz="2800" dirty="0">
                <a:latin typeface="Garamond"/>
                <a:cs typeface="Garamond"/>
                <a:sym typeface="Garamond" pitchFamily="18" charset="0"/>
              </a:rPr>
              <a:t>Temu procesu pravimo sprememba vedenja (</a:t>
            </a:r>
            <a:r>
              <a:rPr lang="sl-SI" sz="2800" i="1" dirty="0" err="1">
                <a:latin typeface="Garamond"/>
                <a:cs typeface="Garamond"/>
                <a:sym typeface="Garamond" pitchFamily="18" charset="0"/>
              </a:rPr>
              <a:t>behaviour</a:t>
            </a:r>
            <a:r>
              <a:rPr lang="sl-SI" sz="2800" i="1" dirty="0">
                <a:latin typeface="Garamond"/>
                <a:cs typeface="Garamond"/>
                <a:sym typeface="Garamond" pitchFamily="18" charset="0"/>
              </a:rPr>
              <a:t> </a:t>
            </a:r>
            <a:r>
              <a:rPr lang="sl-SI" sz="2800" i="1" dirty="0" err="1">
                <a:latin typeface="Garamond"/>
                <a:cs typeface="Garamond"/>
                <a:sym typeface="Garamond" pitchFamily="18" charset="0"/>
              </a:rPr>
              <a:t>modification</a:t>
            </a:r>
            <a:r>
              <a:rPr lang="sl-SI" sz="2800" dirty="0">
                <a:latin typeface="Garamond"/>
                <a:cs typeface="Garamond"/>
                <a:sym typeface="Garamond" pitchFamily="18" charset="0"/>
              </a:rPr>
              <a:t>)</a:t>
            </a:r>
          </a:p>
          <a:p>
            <a:pPr>
              <a:lnSpc>
                <a:spcPct val="120000"/>
              </a:lnSpc>
              <a:spcBef>
                <a:spcPts val="536"/>
              </a:spcBef>
              <a:buClr>
                <a:srgbClr val="FF0000"/>
              </a:buClr>
              <a:buSzPct val="70000"/>
              <a:buFont typeface="Wingdings" panose="05000000000000000000" pitchFamily="2" charset="2"/>
              <a:buChar char="§"/>
              <a:defRPr/>
            </a:pPr>
            <a:r>
              <a:rPr lang="sl-SI" sz="3200" dirty="0">
                <a:latin typeface="Garamond"/>
                <a:cs typeface="Garamond"/>
                <a:sym typeface="Garamond" pitchFamily="18" charset="0"/>
              </a:rPr>
              <a:t>Enaka pravila veljajo, ko gre za varnostno vedenje.</a:t>
            </a:r>
            <a:endParaRPr lang="sl-SI" sz="2800" dirty="0">
              <a:latin typeface="Garamond"/>
              <a:cs typeface="Garamond"/>
              <a:sym typeface="Garamond" pitchFamily="18" charset="0"/>
            </a:endParaRPr>
          </a:p>
        </p:txBody>
      </p:sp>
      <p:sp>
        <p:nvSpPr>
          <p:cNvPr id="13" name="Označba mesta vsebine 2">
            <a:extLst>
              <a:ext uri="{FF2B5EF4-FFF2-40B4-BE49-F238E27FC236}">
                <a16:creationId xmlns:a16="http://schemas.microsoft.com/office/drawing/2014/main" id="{FE3388FB-7B6D-43A7-BF35-9BF778C7F53B}"/>
              </a:ext>
            </a:extLst>
          </p:cNvPr>
          <p:cNvSpPr txBox="1">
            <a:spLocks/>
          </p:cNvSpPr>
          <p:nvPr/>
        </p:nvSpPr>
        <p:spPr>
          <a:xfrm>
            <a:off x="451895" y="6411716"/>
            <a:ext cx="11288209" cy="365126"/>
          </a:xfrm>
          <a:prstGeom prst="rect">
            <a:avLst/>
          </a:prstGeom>
        </p:spPr>
        <p:txBody>
          <a:bodyPr vert="horz" lIns="91440" tIns="45720" rIns="91440" bIns="45720" rtlCol="0">
            <a:normAutofit lnSpcReduction="10000"/>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536"/>
              </a:spcBef>
              <a:buClr>
                <a:srgbClr val="FF0000"/>
              </a:buClr>
              <a:buSzPct val="70000"/>
              <a:buNone/>
              <a:defRPr/>
            </a:pPr>
            <a:r>
              <a:rPr lang="en-US" sz="2000" dirty="0">
                <a:latin typeface="Garamond"/>
                <a:cs typeface="Garamond"/>
                <a:sym typeface="Garamond" pitchFamily="18" charset="0"/>
              </a:rPr>
              <a:t>david.modic@fri.uni-lj.si</a:t>
            </a:r>
            <a:endParaRPr lang="sl-SI" sz="2000" dirty="0">
              <a:latin typeface="Garamond"/>
              <a:cs typeface="Garamond"/>
              <a:sym typeface="Garamond" pitchFamily="18" charset="0"/>
            </a:endParaRPr>
          </a:p>
          <a:p>
            <a:pPr algn="ctr">
              <a:spcBef>
                <a:spcPts val="536"/>
              </a:spcBef>
              <a:buClr>
                <a:srgbClr val="FF0000"/>
              </a:buClr>
              <a:buSzPct val="70000"/>
              <a:buFont typeface="Wingdings" panose="05000000000000000000" pitchFamily="2" charset="2"/>
              <a:buChar char="§"/>
              <a:defRPr/>
            </a:pPr>
            <a:endParaRPr lang="sl-SI" sz="2000" dirty="0">
              <a:latin typeface="Garamond"/>
              <a:cs typeface="Garamond"/>
              <a:sym typeface="Garamond" pitchFamily="18" charset="0"/>
            </a:endParaRPr>
          </a:p>
        </p:txBody>
      </p:sp>
      <p:pic>
        <p:nvPicPr>
          <p:cNvPr id="8" name="Picture 7" descr="A close up of a sign&#10;&#10;Description generated with very high confidence">
            <a:extLst>
              <a:ext uri="{FF2B5EF4-FFF2-40B4-BE49-F238E27FC236}">
                <a16:creationId xmlns:a16="http://schemas.microsoft.com/office/drawing/2014/main" id="{7C3B77B6-86A5-45EF-9300-0171036F3600}"/>
              </a:ext>
            </a:extLst>
          </p:cNvPr>
          <p:cNvPicPr>
            <a:picLocks noChangeAspect="1"/>
          </p:cNvPicPr>
          <p:nvPr/>
        </p:nvPicPr>
        <p:blipFill>
          <a:blip r:embed="rId3"/>
          <a:stretch>
            <a:fillRect/>
          </a:stretch>
        </p:blipFill>
        <p:spPr>
          <a:xfrm>
            <a:off x="5967163" y="81157"/>
            <a:ext cx="6126133" cy="1895273"/>
          </a:xfrm>
          <a:prstGeom prst="rect">
            <a:avLst/>
          </a:prstGeom>
        </p:spPr>
      </p:pic>
    </p:spTree>
    <p:extLst>
      <p:ext uri="{BB962C8B-B14F-4D97-AF65-F5344CB8AC3E}">
        <p14:creationId xmlns:p14="http://schemas.microsoft.com/office/powerpoint/2010/main" val="99678881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close up of text on a black background&#10;&#10;Description generated with high confidence">
            <a:extLst>
              <a:ext uri="{FF2B5EF4-FFF2-40B4-BE49-F238E27FC236}">
                <a16:creationId xmlns:a16="http://schemas.microsoft.com/office/drawing/2014/main" id="{E976FADA-F7A8-48E4-AEDE-D92F0F353822}"/>
              </a:ext>
            </a:extLst>
          </p:cNvPr>
          <p:cNvPicPr>
            <a:picLocks noChangeAspect="1"/>
          </p:cNvPicPr>
          <p:nvPr/>
        </p:nvPicPr>
        <p:blipFill>
          <a:blip r:embed="rId3"/>
          <a:stretch>
            <a:fillRect/>
          </a:stretch>
        </p:blipFill>
        <p:spPr>
          <a:xfrm>
            <a:off x="9178776" y="0"/>
            <a:ext cx="3013224" cy="3013224"/>
          </a:xfrm>
          <a:prstGeom prst="rect">
            <a:avLst/>
          </a:prstGeom>
        </p:spPr>
      </p:pic>
      <p:sp>
        <p:nvSpPr>
          <p:cNvPr id="4" name="Označba mesta številke diapozitiva 3"/>
          <p:cNvSpPr>
            <a:spLocks noGrp="1"/>
          </p:cNvSpPr>
          <p:nvPr>
            <p:ph type="sldNum" sz="quarter" idx="12"/>
          </p:nvPr>
        </p:nvSpPr>
        <p:spPr>
          <a:xfrm>
            <a:off x="11192932" y="6381756"/>
            <a:ext cx="703083" cy="365125"/>
          </a:xfrm>
        </p:spPr>
        <p:txBody>
          <a:bodyPr/>
          <a:lstStyle/>
          <a:p>
            <a:fld id="{95AE4338-550A-4229-82D0-093D8DE92AC4}" type="slidenum">
              <a:rPr lang="sl-SI" sz="1600" dirty="0">
                <a:solidFill>
                  <a:schemeClr val="bg1"/>
                </a:solidFill>
                <a:latin typeface="Garamond" panose="02020404030301010803" pitchFamily="18" charset="0"/>
              </a:rPr>
              <a:t>17</a:t>
            </a:fld>
            <a:endParaRPr lang="sl-SI" sz="1600" dirty="0">
              <a:solidFill>
                <a:schemeClr val="bg1"/>
              </a:solidFill>
              <a:latin typeface="Garamond" panose="02020404030301010803" pitchFamily="18" charset="0"/>
            </a:endParaRPr>
          </a:p>
        </p:txBody>
      </p:sp>
      <p:sp>
        <p:nvSpPr>
          <p:cNvPr id="3" name="Naslov 1"/>
          <p:cNvSpPr>
            <a:spLocks noGrp="1"/>
          </p:cNvSpPr>
          <p:nvPr>
            <p:ph type="title"/>
          </p:nvPr>
        </p:nvSpPr>
        <p:spPr>
          <a:xfrm>
            <a:off x="387669" y="1307175"/>
            <a:ext cx="7648575" cy="600075"/>
          </a:xfrm>
        </p:spPr>
        <p:txBody>
          <a:bodyPr>
            <a:normAutofit/>
          </a:bodyPr>
          <a:lstStyle/>
          <a:p>
            <a:r>
              <a:rPr lang="sl-SI" sz="3600" dirty="0">
                <a:solidFill>
                  <a:srgbClr val="E12F29"/>
                </a:solidFill>
                <a:latin typeface="Garamond" panose="02020404030301010803" pitchFamily="18" charset="0"/>
              </a:rPr>
              <a:t>Dovzetnost za prepričevanje</a:t>
            </a:r>
          </a:p>
        </p:txBody>
      </p:sp>
      <p:sp>
        <p:nvSpPr>
          <p:cNvPr id="5" name="Označba mesta vsebine 2"/>
          <p:cNvSpPr>
            <a:spLocks noGrp="1"/>
          </p:cNvSpPr>
          <p:nvPr>
            <p:ph idx="1"/>
          </p:nvPr>
        </p:nvSpPr>
        <p:spPr>
          <a:xfrm>
            <a:off x="463875" y="1976431"/>
            <a:ext cx="9895861" cy="4331428"/>
          </a:xfrm>
        </p:spPr>
        <p:txBody>
          <a:bodyPr>
            <a:normAutofit/>
          </a:bodyPr>
          <a:lstStyle/>
          <a:p>
            <a:pPr>
              <a:lnSpc>
                <a:spcPct val="120000"/>
              </a:lnSpc>
              <a:spcBef>
                <a:spcPts val="536"/>
              </a:spcBef>
              <a:buClr>
                <a:srgbClr val="FF0000"/>
              </a:buClr>
              <a:buSzPct val="70000"/>
              <a:buFont typeface="Wingdings" panose="05000000000000000000" pitchFamily="2" charset="2"/>
              <a:buChar char="§"/>
              <a:defRPr/>
            </a:pPr>
            <a:r>
              <a:rPr lang="sl-SI" sz="3200" dirty="0">
                <a:latin typeface="Garamond"/>
                <a:cs typeface="Garamond"/>
                <a:sym typeface="Garamond" pitchFamily="18" charset="0"/>
              </a:rPr>
              <a:t>V računalniškem laboratoriju smo razvili lestvico dovzetnosti za prepričevanje (</a:t>
            </a:r>
            <a:r>
              <a:rPr lang="sl-SI" sz="3200" i="1" dirty="0" err="1">
                <a:latin typeface="Garamond"/>
                <a:cs typeface="Garamond"/>
                <a:sym typeface="Garamond" pitchFamily="18" charset="0"/>
              </a:rPr>
              <a:t>StP</a:t>
            </a:r>
            <a:r>
              <a:rPr lang="sl-SI" sz="3200" i="1" dirty="0">
                <a:latin typeface="Garamond"/>
                <a:cs typeface="Garamond"/>
                <a:sym typeface="Garamond" pitchFamily="18" charset="0"/>
              </a:rPr>
              <a:t>-II</a:t>
            </a:r>
            <a:r>
              <a:rPr lang="sl-SI" sz="3200" dirty="0">
                <a:latin typeface="Garamond"/>
                <a:cs typeface="Garamond"/>
                <a:sym typeface="Garamond" pitchFamily="18" charset="0"/>
              </a:rPr>
              <a:t>; Modic, Anderson in Palomäki, 2018).</a:t>
            </a:r>
          </a:p>
          <a:p>
            <a:pPr>
              <a:lnSpc>
                <a:spcPct val="120000"/>
              </a:lnSpc>
              <a:spcBef>
                <a:spcPts val="536"/>
              </a:spcBef>
              <a:buClr>
                <a:srgbClr val="FF0000"/>
              </a:buClr>
              <a:buSzPct val="70000"/>
              <a:buFont typeface="Wingdings" panose="05000000000000000000" pitchFamily="2" charset="2"/>
              <a:buChar char="§"/>
              <a:defRPr/>
            </a:pPr>
            <a:r>
              <a:rPr lang="sl-SI" sz="3200" dirty="0">
                <a:latin typeface="Garamond"/>
                <a:cs typeface="Garamond"/>
                <a:sym typeface="Garamond" pitchFamily="18" charset="0"/>
              </a:rPr>
              <a:t>Lestvica je uporabna kjerkoli gre za dovzetnost na pritiske drugih (marketing, prodaja, varnost, prevare, človeški viri).</a:t>
            </a:r>
          </a:p>
          <a:p>
            <a:pPr>
              <a:lnSpc>
                <a:spcPct val="120000"/>
              </a:lnSpc>
              <a:spcBef>
                <a:spcPts val="536"/>
              </a:spcBef>
              <a:buClr>
                <a:srgbClr val="FF0000"/>
              </a:buClr>
              <a:buSzPct val="70000"/>
              <a:buFont typeface="Wingdings" panose="05000000000000000000" pitchFamily="2" charset="2"/>
              <a:buChar char="§"/>
              <a:defRPr/>
            </a:pPr>
            <a:r>
              <a:rPr lang="sl-SI" sz="3200" dirty="0">
                <a:latin typeface="Garamond"/>
                <a:cs typeface="Garamond"/>
                <a:sym typeface="Garamond" pitchFamily="18" charset="0"/>
              </a:rPr>
              <a:t>Povezava na javno dostopen članek (ki vsebuje </a:t>
            </a:r>
            <a:r>
              <a:rPr lang="sl-SI" sz="3200" dirty="0" err="1">
                <a:latin typeface="Garamond"/>
                <a:cs typeface="Garamond"/>
                <a:sym typeface="Garamond" pitchFamily="18" charset="0"/>
              </a:rPr>
              <a:t>StP</a:t>
            </a:r>
            <a:r>
              <a:rPr lang="sl-SI" sz="3200" dirty="0">
                <a:latin typeface="Garamond"/>
                <a:cs typeface="Garamond"/>
                <a:sym typeface="Garamond" pitchFamily="18" charset="0"/>
              </a:rPr>
              <a:t>-II):</a:t>
            </a:r>
            <a:endParaRPr lang="sl-SI" sz="2800" dirty="0">
              <a:latin typeface="Garamond"/>
              <a:cs typeface="Garamond"/>
              <a:sym typeface="Garamond" pitchFamily="18" charset="0"/>
            </a:endParaRPr>
          </a:p>
        </p:txBody>
      </p:sp>
      <p:grpSp>
        <p:nvGrpSpPr>
          <p:cNvPr id="9" name="Group 8">
            <a:extLst>
              <a:ext uri="{FF2B5EF4-FFF2-40B4-BE49-F238E27FC236}">
                <a16:creationId xmlns:a16="http://schemas.microsoft.com/office/drawing/2014/main" id="{75CCB187-7149-4A5E-BD60-7C59C6349299}"/>
              </a:ext>
            </a:extLst>
          </p:cNvPr>
          <p:cNvGrpSpPr/>
          <p:nvPr/>
        </p:nvGrpSpPr>
        <p:grpSpPr>
          <a:xfrm>
            <a:off x="4520046" y="5578920"/>
            <a:ext cx="4912132" cy="1279080"/>
            <a:chOff x="425624" y="2355030"/>
            <a:chExt cx="6906344" cy="2878734"/>
          </a:xfrm>
        </p:grpSpPr>
        <p:pic>
          <p:nvPicPr>
            <p:cNvPr id="10" name="Picture 9" descr="A close up of text on a white background&#10;&#10;Description generated with high confidence">
              <a:extLst>
                <a:ext uri="{FF2B5EF4-FFF2-40B4-BE49-F238E27FC236}">
                  <a16:creationId xmlns:a16="http://schemas.microsoft.com/office/drawing/2014/main" id="{A97DAFB4-0DEB-424C-9A92-2B6AC04CCFD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5624" y="2355030"/>
              <a:ext cx="6906344" cy="2878734"/>
            </a:xfrm>
            <a:prstGeom prst="rect">
              <a:avLst/>
            </a:prstGeom>
          </p:spPr>
        </p:pic>
        <p:sp>
          <p:nvSpPr>
            <p:cNvPr id="11" name="Rectangle 10">
              <a:extLst>
                <a:ext uri="{FF2B5EF4-FFF2-40B4-BE49-F238E27FC236}">
                  <a16:creationId xmlns:a16="http://schemas.microsoft.com/office/drawing/2014/main" id="{A39238A6-284E-4A58-9C41-BAD365EAB0A9}"/>
                </a:ext>
              </a:extLst>
            </p:cNvPr>
            <p:cNvSpPr/>
            <p:nvPr/>
          </p:nvSpPr>
          <p:spPr>
            <a:xfrm>
              <a:off x="929680" y="2569468"/>
              <a:ext cx="1512168" cy="21602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grpSp>
    </p:spTree>
    <p:extLst>
      <p:ext uri="{BB962C8B-B14F-4D97-AF65-F5344CB8AC3E}">
        <p14:creationId xmlns:p14="http://schemas.microsoft.com/office/powerpoint/2010/main" val="77312587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značba mesta številke diapozitiva 3"/>
          <p:cNvSpPr>
            <a:spLocks noGrp="1"/>
          </p:cNvSpPr>
          <p:nvPr>
            <p:ph type="sldNum" sz="quarter" idx="12"/>
          </p:nvPr>
        </p:nvSpPr>
        <p:spPr>
          <a:xfrm>
            <a:off x="11192932" y="6381756"/>
            <a:ext cx="703083" cy="365125"/>
          </a:xfrm>
        </p:spPr>
        <p:txBody>
          <a:bodyPr/>
          <a:lstStyle/>
          <a:p>
            <a:fld id="{95AE4338-550A-4229-82D0-093D8DE92AC4}" type="slidenum">
              <a:rPr lang="sl-SI" sz="1600" dirty="0">
                <a:solidFill>
                  <a:schemeClr val="bg1"/>
                </a:solidFill>
                <a:latin typeface="Garamond" panose="02020404030301010803" pitchFamily="18" charset="0"/>
              </a:rPr>
              <a:t>18</a:t>
            </a:fld>
            <a:endParaRPr lang="sl-SI" sz="1600" dirty="0">
              <a:solidFill>
                <a:schemeClr val="bg1"/>
              </a:solidFill>
              <a:latin typeface="Garamond" panose="02020404030301010803" pitchFamily="18" charset="0"/>
            </a:endParaRPr>
          </a:p>
        </p:txBody>
      </p:sp>
      <p:sp>
        <p:nvSpPr>
          <p:cNvPr id="3" name="Naslov 1"/>
          <p:cNvSpPr>
            <a:spLocks noGrp="1"/>
          </p:cNvSpPr>
          <p:nvPr>
            <p:ph type="title"/>
          </p:nvPr>
        </p:nvSpPr>
        <p:spPr>
          <a:xfrm>
            <a:off x="387669" y="1307175"/>
            <a:ext cx="7648575" cy="600075"/>
          </a:xfrm>
        </p:spPr>
        <p:txBody>
          <a:bodyPr>
            <a:normAutofit/>
          </a:bodyPr>
          <a:lstStyle/>
          <a:p>
            <a:r>
              <a:rPr lang="sl-SI" sz="3600" dirty="0">
                <a:solidFill>
                  <a:srgbClr val="E12F29"/>
                </a:solidFill>
                <a:latin typeface="Garamond" panose="02020404030301010803" pitchFamily="18" charset="0"/>
              </a:rPr>
              <a:t>Eksperiment</a:t>
            </a:r>
          </a:p>
        </p:txBody>
      </p:sp>
      <p:sp>
        <p:nvSpPr>
          <p:cNvPr id="5" name="Označba mesta vsebine 2"/>
          <p:cNvSpPr>
            <a:spLocks noGrp="1"/>
          </p:cNvSpPr>
          <p:nvPr>
            <p:ph idx="1"/>
          </p:nvPr>
        </p:nvSpPr>
        <p:spPr>
          <a:xfrm>
            <a:off x="463875" y="1976431"/>
            <a:ext cx="6259043" cy="4331428"/>
          </a:xfrm>
        </p:spPr>
        <p:txBody>
          <a:bodyPr>
            <a:normAutofit/>
          </a:bodyPr>
          <a:lstStyle/>
          <a:p>
            <a:pPr>
              <a:lnSpc>
                <a:spcPct val="120000"/>
              </a:lnSpc>
              <a:spcBef>
                <a:spcPts val="536"/>
              </a:spcBef>
              <a:buClr>
                <a:srgbClr val="FF0000"/>
              </a:buClr>
              <a:buSzPct val="70000"/>
              <a:buFont typeface="Wingdings" panose="05000000000000000000" pitchFamily="2" charset="2"/>
              <a:buChar char="§"/>
              <a:defRPr/>
            </a:pPr>
            <a:r>
              <a:rPr lang="sl-SI" sz="3200" dirty="0">
                <a:latin typeface="Garamond"/>
                <a:cs typeface="Garamond"/>
                <a:sym typeface="Garamond" pitchFamily="18" charset="0"/>
              </a:rPr>
              <a:t>N = 6609</a:t>
            </a:r>
          </a:p>
          <a:p>
            <a:pPr>
              <a:lnSpc>
                <a:spcPct val="120000"/>
              </a:lnSpc>
              <a:spcBef>
                <a:spcPts val="536"/>
              </a:spcBef>
              <a:buClr>
                <a:srgbClr val="FF0000"/>
              </a:buClr>
              <a:buSzPct val="70000"/>
              <a:buFont typeface="Wingdings" panose="05000000000000000000" pitchFamily="2" charset="2"/>
              <a:buChar char="§"/>
              <a:defRPr/>
            </a:pPr>
            <a:r>
              <a:rPr lang="sl-SI" sz="3200" dirty="0">
                <a:latin typeface="Garamond"/>
                <a:cs typeface="Garamond"/>
                <a:sym typeface="Garamond" pitchFamily="18" charset="0"/>
              </a:rPr>
              <a:t>ANOVA (</a:t>
            </a:r>
            <a:r>
              <a:rPr lang="sl-SI" sz="3200" dirty="0" err="1">
                <a:latin typeface="Garamond"/>
                <a:cs typeface="Garamond"/>
                <a:sym typeface="Garamond" pitchFamily="18" charset="0"/>
              </a:rPr>
              <a:t>StP</a:t>
            </a:r>
            <a:r>
              <a:rPr lang="sl-SI" sz="3200" dirty="0">
                <a:latin typeface="Garamond"/>
                <a:cs typeface="Garamond"/>
                <a:sym typeface="Garamond" pitchFamily="18" charset="0"/>
              </a:rPr>
              <a:t>-II x 9 najbolj pogostih tipov </a:t>
            </a:r>
            <a:r>
              <a:rPr lang="sl-SI" sz="3200" dirty="0" err="1">
                <a:latin typeface="Garamond"/>
                <a:cs typeface="Garamond"/>
                <a:sym typeface="Garamond" pitchFamily="18" charset="0"/>
              </a:rPr>
              <a:t>kiber</a:t>
            </a:r>
            <a:r>
              <a:rPr lang="sl-SI" sz="3200" dirty="0">
                <a:latin typeface="Garamond"/>
                <a:cs typeface="Garamond"/>
                <a:sym typeface="Garamond" pitchFamily="18" charset="0"/>
              </a:rPr>
              <a:t>-kriminala)</a:t>
            </a:r>
          </a:p>
          <a:p>
            <a:pPr>
              <a:lnSpc>
                <a:spcPct val="120000"/>
              </a:lnSpc>
              <a:spcBef>
                <a:spcPts val="536"/>
              </a:spcBef>
              <a:buClr>
                <a:srgbClr val="FF0000"/>
              </a:buClr>
              <a:buSzPct val="70000"/>
              <a:buFont typeface="Wingdings" panose="05000000000000000000" pitchFamily="2" charset="2"/>
              <a:buChar char="§"/>
              <a:defRPr/>
            </a:pPr>
            <a:r>
              <a:rPr lang="sl-SI" sz="3200" dirty="0">
                <a:latin typeface="Garamond"/>
                <a:cs typeface="Garamond"/>
                <a:sym typeface="Garamond" pitchFamily="18" charset="0"/>
              </a:rPr>
              <a:t>Mi se bomo osredotočili na </a:t>
            </a:r>
            <a:r>
              <a:rPr lang="sl-SI" sz="3200" i="1" dirty="0" err="1">
                <a:latin typeface="Garamond"/>
                <a:cs typeface="Garamond"/>
                <a:sym typeface="Garamond" pitchFamily="18" charset="0"/>
              </a:rPr>
              <a:t>phishing</a:t>
            </a:r>
            <a:r>
              <a:rPr lang="sl-SI" sz="3200" dirty="0">
                <a:latin typeface="Garamond"/>
                <a:cs typeface="Garamond"/>
                <a:sym typeface="Garamond" pitchFamily="18" charset="0"/>
              </a:rPr>
              <a:t> in </a:t>
            </a:r>
            <a:r>
              <a:rPr lang="sl-SI" sz="3200" i="1" dirty="0">
                <a:latin typeface="Garamond"/>
                <a:cs typeface="Garamond"/>
                <a:sym typeface="Garamond" pitchFamily="18" charset="0"/>
              </a:rPr>
              <a:t>ugrabitev računalnika</a:t>
            </a:r>
            <a:r>
              <a:rPr lang="sl-SI" sz="3200" dirty="0">
                <a:latin typeface="Garamond"/>
                <a:cs typeface="Garamond"/>
                <a:sym typeface="Garamond" pitchFamily="18" charset="0"/>
              </a:rPr>
              <a:t> (npr. </a:t>
            </a:r>
            <a:r>
              <a:rPr lang="sl-SI" sz="3200" dirty="0" err="1">
                <a:latin typeface="Garamond"/>
                <a:cs typeface="Garamond"/>
                <a:sym typeface="Garamond" pitchFamily="18" charset="0"/>
              </a:rPr>
              <a:t>CryptoLocker</a:t>
            </a:r>
            <a:r>
              <a:rPr lang="sl-SI" sz="3200" dirty="0">
                <a:latin typeface="Garamond"/>
                <a:cs typeface="Garamond"/>
                <a:sym typeface="Garamond" pitchFamily="18" charset="0"/>
              </a:rPr>
              <a:t>).</a:t>
            </a:r>
            <a:endParaRPr lang="sl-SI" sz="2800" dirty="0">
              <a:latin typeface="Garamond"/>
              <a:cs typeface="Garamond"/>
              <a:sym typeface="Garamond" pitchFamily="18" charset="0"/>
            </a:endParaRPr>
          </a:p>
        </p:txBody>
      </p:sp>
      <p:sp>
        <p:nvSpPr>
          <p:cNvPr id="13" name="Označba mesta vsebine 2">
            <a:extLst>
              <a:ext uri="{FF2B5EF4-FFF2-40B4-BE49-F238E27FC236}">
                <a16:creationId xmlns:a16="http://schemas.microsoft.com/office/drawing/2014/main" id="{FE3388FB-7B6D-43A7-BF35-9BF778C7F53B}"/>
              </a:ext>
            </a:extLst>
          </p:cNvPr>
          <p:cNvSpPr txBox="1">
            <a:spLocks/>
          </p:cNvSpPr>
          <p:nvPr/>
        </p:nvSpPr>
        <p:spPr>
          <a:xfrm>
            <a:off x="451895" y="6411716"/>
            <a:ext cx="11288209" cy="365126"/>
          </a:xfrm>
          <a:prstGeom prst="rect">
            <a:avLst/>
          </a:prstGeom>
        </p:spPr>
        <p:txBody>
          <a:bodyPr vert="horz" lIns="91440" tIns="45720" rIns="91440" bIns="45720" rtlCol="0">
            <a:normAutofit lnSpcReduction="10000"/>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536"/>
              </a:spcBef>
              <a:buClr>
                <a:srgbClr val="FF0000"/>
              </a:buClr>
              <a:buSzPct val="70000"/>
              <a:buNone/>
              <a:defRPr/>
            </a:pPr>
            <a:r>
              <a:rPr lang="en-US" sz="2000" dirty="0">
                <a:latin typeface="Garamond"/>
                <a:cs typeface="Garamond"/>
                <a:sym typeface="Garamond" pitchFamily="18" charset="0"/>
              </a:rPr>
              <a:t>david.modic@fri.uni-lj.si</a:t>
            </a:r>
            <a:endParaRPr lang="sl-SI" sz="2000" dirty="0">
              <a:latin typeface="Garamond"/>
              <a:cs typeface="Garamond"/>
              <a:sym typeface="Garamond" pitchFamily="18" charset="0"/>
            </a:endParaRPr>
          </a:p>
          <a:p>
            <a:pPr algn="ctr">
              <a:spcBef>
                <a:spcPts val="536"/>
              </a:spcBef>
              <a:buClr>
                <a:srgbClr val="FF0000"/>
              </a:buClr>
              <a:buSzPct val="70000"/>
              <a:buFont typeface="Wingdings" panose="05000000000000000000" pitchFamily="2" charset="2"/>
              <a:buChar char="§"/>
              <a:defRPr/>
            </a:pPr>
            <a:endParaRPr lang="sl-SI" sz="2000" dirty="0">
              <a:latin typeface="Garamond"/>
              <a:cs typeface="Garamond"/>
              <a:sym typeface="Garamond" pitchFamily="18" charset="0"/>
            </a:endParaRPr>
          </a:p>
        </p:txBody>
      </p:sp>
      <p:pic>
        <p:nvPicPr>
          <p:cNvPr id="12" name="Picture 1">
            <a:extLst>
              <a:ext uri="{FF2B5EF4-FFF2-40B4-BE49-F238E27FC236}">
                <a16:creationId xmlns:a16="http://schemas.microsoft.com/office/drawing/2014/main" id="{D02DDC66-192E-456F-9858-5A285FAEEF9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691746" y="1902985"/>
            <a:ext cx="5406736" cy="4128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3135878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značba mesta številke diapozitiva 3"/>
          <p:cNvSpPr>
            <a:spLocks noGrp="1"/>
          </p:cNvSpPr>
          <p:nvPr>
            <p:ph type="sldNum" sz="quarter" idx="12"/>
          </p:nvPr>
        </p:nvSpPr>
        <p:spPr>
          <a:xfrm>
            <a:off x="11192932" y="6381756"/>
            <a:ext cx="703083" cy="365125"/>
          </a:xfrm>
        </p:spPr>
        <p:txBody>
          <a:bodyPr/>
          <a:lstStyle/>
          <a:p>
            <a:fld id="{95AE4338-550A-4229-82D0-093D8DE92AC4}" type="slidenum">
              <a:rPr lang="sl-SI" sz="1600" dirty="0">
                <a:solidFill>
                  <a:schemeClr val="bg1"/>
                </a:solidFill>
                <a:latin typeface="Garamond" panose="02020404030301010803" pitchFamily="18" charset="0"/>
              </a:rPr>
              <a:t>19</a:t>
            </a:fld>
            <a:endParaRPr lang="sl-SI" sz="1600" dirty="0">
              <a:solidFill>
                <a:schemeClr val="bg1"/>
              </a:solidFill>
              <a:latin typeface="Garamond" panose="02020404030301010803" pitchFamily="18" charset="0"/>
            </a:endParaRPr>
          </a:p>
        </p:txBody>
      </p:sp>
      <p:sp>
        <p:nvSpPr>
          <p:cNvPr id="3" name="Naslov 1"/>
          <p:cNvSpPr>
            <a:spLocks noGrp="1"/>
          </p:cNvSpPr>
          <p:nvPr>
            <p:ph type="title"/>
          </p:nvPr>
        </p:nvSpPr>
        <p:spPr>
          <a:xfrm>
            <a:off x="387669" y="1307175"/>
            <a:ext cx="7648575" cy="600075"/>
          </a:xfrm>
        </p:spPr>
        <p:txBody>
          <a:bodyPr>
            <a:normAutofit/>
          </a:bodyPr>
          <a:lstStyle/>
          <a:p>
            <a:r>
              <a:rPr lang="sl-SI" sz="3600" dirty="0">
                <a:solidFill>
                  <a:srgbClr val="E12F29"/>
                </a:solidFill>
                <a:latin typeface="Garamond" panose="02020404030301010803" pitchFamily="18" charset="0"/>
              </a:rPr>
              <a:t>Povzetek Rezultatov</a:t>
            </a:r>
          </a:p>
        </p:txBody>
      </p:sp>
      <p:sp>
        <p:nvSpPr>
          <p:cNvPr id="5" name="Označba mesta vsebine 2"/>
          <p:cNvSpPr>
            <a:spLocks noGrp="1"/>
          </p:cNvSpPr>
          <p:nvPr>
            <p:ph idx="1"/>
          </p:nvPr>
        </p:nvSpPr>
        <p:spPr>
          <a:xfrm>
            <a:off x="463875" y="1976431"/>
            <a:ext cx="11432140" cy="4331428"/>
          </a:xfrm>
        </p:spPr>
        <p:txBody>
          <a:bodyPr>
            <a:normAutofit/>
          </a:bodyPr>
          <a:lstStyle/>
          <a:p>
            <a:pPr>
              <a:lnSpc>
                <a:spcPct val="120000"/>
              </a:lnSpc>
              <a:spcBef>
                <a:spcPts val="536"/>
              </a:spcBef>
              <a:buClr>
                <a:srgbClr val="FF0000"/>
              </a:buClr>
              <a:buSzPct val="70000"/>
              <a:buFont typeface="Wingdings" panose="05000000000000000000" pitchFamily="2" charset="2"/>
              <a:buChar char="§"/>
              <a:defRPr/>
            </a:pPr>
            <a:r>
              <a:rPr lang="sl-SI" sz="3200" dirty="0">
                <a:latin typeface="Garamond"/>
                <a:cs typeface="Garamond"/>
                <a:sym typeface="Garamond" pitchFamily="18" charset="0"/>
              </a:rPr>
              <a:t>Pri ugrabitvi računalnika statistično pomembno vplivajo tile mehanizmi: </a:t>
            </a:r>
            <a:r>
              <a:rPr lang="sl-SI" sz="3200" i="1" dirty="0">
                <a:latin typeface="Garamond"/>
                <a:cs typeface="Garamond"/>
                <a:sym typeface="Garamond" pitchFamily="18" charset="0"/>
              </a:rPr>
              <a:t>Samo-obvladovanje, doživetje nedoživetega (Novost in Jakost; </a:t>
            </a:r>
            <a:r>
              <a:rPr lang="sl-SI" sz="3200" i="1" dirty="0" err="1">
                <a:latin typeface="Garamond"/>
                <a:cs typeface="Garamond"/>
                <a:sym typeface="Garamond" pitchFamily="18" charset="0"/>
              </a:rPr>
              <a:t>sensation</a:t>
            </a:r>
            <a:r>
              <a:rPr lang="sl-SI" sz="3200" i="1" dirty="0">
                <a:latin typeface="Garamond"/>
                <a:cs typeface="Garamond"/>
                <a:sym typeface="Garamond" pitchFamily="18" charset="0"/>
              </a:rPr>
              <a:t> </a:t>
            </a:r>
            <a:r>
              <a:rPr lang="sl-SI" sz="3200" i="1" dirty="0" err="1">
                <a:latin typeface="Garamond"/>
                <a:cs typeface="Garamond"/>
                <a:sym typeface="Garamond" pitchFamily="18" charset="0"/>
              </a:rPr>
              <a:t>seeking</a:t>
            </a:r>
            <a:r>
              <a:rPr lang="sl-SI" sz="3200" i="1" dirty="0">
                <a:latin typeface="Garamond"/>
                <a:cs typeface="Garamond"/>
                <a:sym typeface="Garamond" pitchFamily="18" charset="0"/>
              </a:rPr>
              <a:t>), socialni vpliv (informativni).</a:t>
            </a:r>
          </a:p>
          <a:p>
            <a:pPr>
              <a:lnSpc>
                <a:spcPct val="120000"/>
              </a:lnSpc>
              <a:spcBef>
                <a:spcPts val="536"/>
              </a:spcBef>
              <a:buClr>
                <a:srgbClr val="FF0000"/>
              </a:buClr>
              <a:buSzPct val="70000"/>
              <a:buFont typeface="Wingdings" panose="05000000000000000000" pitchFamily="2" charset="2"/>
              <a:buChar char="§"/>
              <a:defRPr/>
            </a:pPr>
            <a:r>
              <a:rPr lang="sl-SI" sz="3200" dirty="0">
                <a:latin typeface="Garamond"/>
                <a:cs typeface="Garamond"/>
                <a:sym typeface="Garamond" pitchFamily="18" charset="0"/>
              </a:rPr>
              <a:t>Pri </a:t>
            </a:r>
            <a:r>
              <a:rPr lang="sl-SI" sz="3200" dirty="0" err="1">
                <a:latin typeface="Garamond"/>
                <a:cs typeface="Garamond"/>
                <a:sym typeface="Garamond" pitchFamily="18" charset="0"/>
              </a:rPr>
              <a:t>phishingu</a:t>
            </a:r>
            <a:r>
              <a:rPr lang="sl-SI" sz="3200" dirty="0">
                <a:latin typeface="Garamond"/>
                <a:cs typeface="Garamond"/>
                <a:sym typeface="Garamond" pitchFamily="18" charset="0"/>
              </a:rPr>
              <a:t> statistično pomembno vplivajo tile mehanizmi: </a:t>
            </a:r>
            <a:r>
              <a:rPr lang="sl-SI" sz="3200" i="1" dirty="0">
                <a:latin typeface="Garamond"/>
                <a:cs typeface="Garamond"/>
                <a:sym typeface="Garamond" pitchFamily="18" charset="0"/>
              </a:rPr>
              <a:t>(pomanjkanje) predvidevanja, želja po </a:t>
            </a:r>
            <a:r>
              <a:rPr lang="sl-SI" sz="3200" i="1" dirty="0" err="1">
                <a:latin typeface="Garamond"/>
                <a:cs typeface="Garamond"/>
                <a:sym typeface="Garamond" pitchFamily="18" charset="0"/>
              </a:rPr>
              <a:t>unikatnosti</a:t>
            </a:r>
            <a:r>
              <a:rPr lang="sl-SI" sz="3200" i="1" dirty="0">
                <a:latin typeface="Garamond"/>
                <a:cs typeface="Garamond"/>
                <a:sym typeface="Garamond" pitchFamily="18" charset="0"/>
              </a:rPr>
              <a:t>, doživetje nedoživetega (Novost in Jakost), socialni vpliv (informativni). </a:t>
            </a:r>
          </a:p>
        </p:txBody>
      </p:sp>
      <p:sp>
        <p:nvSpPr>
          <p:cNvPr id="13" name="Označba mesta vsebine 2">
            <a:extLst>
              <a:ext uri="{FF2B5EF4-FFF2-40B4-BE49-F238E27FC236}">
                <a16:creationId xmlns:a16="http://schemas.microsoft.com/office/drawing/2014/main" id="{FE3388FB-7B6D-43A7-BF35-9BF778C7F53B}"/>
              </a:ext>
            </a:extLst>
          </p:cNvPr>
          <p:cNvSpPr txBox="1">
            <a:spLocks/>
          </p:cNvSpPr>
          <p:nvPr/>
        </p:nvSpPr>
        <p:spPr>
          <a:xfrm>
            <a:off x="451895" y="6411716"/>
            <a:ext cx="11288209" cy="365126"/>
          </a:xfrm>
          <a:prstGeom prst="rect">
            <a:avLst/>
          </a:prstGeom>
        </p:spPr>
        <p:txBody>
          <a:bodyPr vert="horz" lIns="91440" tIns="45720" rIns="91440" bIns="45720" rtlCol="0">
            <a:normAutofit lnSpcReduction="10000"/>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536"/>
              </a:spcBef>
              <a:buClr>
                <a:srgbClr val="FF0000"/>
              </a:buClr>
              <a:buSzPct val="70000"/>
              <a:buNone/>
              <a:defRPr/>
            </a:pPr>
            <a:r>
              <a:rPr lang="en-US" sz="2000" dirty="0">
                <a:latin typeface="Garamond"/>
                <a:cs typeface="Garamond"/>
                <a:sym typeface="Garamond" pitchFamily="18" charset="0"/>
              </a:rPr>
              <a:t>david.modic@fri.uni-lj.si</a:t>
            </a:r>
            <a:endParaRPr lang="sl-SI" sz="2000" dirty="0">
              <a:latin typeface="Garamond"/>
              <a:cs typeface="Garamond"/>
              <a:sym typeface="Garamond" pitchFamily="18" charset="0"/>
            </a:endParaRPr>
          </a:p>
          <a:p>
            <a:pPr algn="ctr">
              <a:spcBef>
                <a:spcPts val="536"/>
              </a:spcBef>
              <a:buClr>
                <a:srgbClr val="FF0000"/>
              </a:buClr>
              <a:buSzPct val="70000"/>
              <a:buFont typeface="Wingdings" panose="05000000000000000000" pitchFamily="2" charset="2"/>
              <a:buChar char="§"/>
              <a:defRPr/>
            </a:pPr>
            <a:endParaRPr lang="sl-SI" sz="2000" dirty="0">
              <a:latin typeface="Garamond"/>
              <a:cs typeface="Garamond"/>
              <a:sym typeface="Garamond" pitchFamily="18" charset="0"/>
            </a:endParaRPr>
          </a:p>
        </p:txBody>
      </p:sp>
    </p:spTree>
    <p:extLst>
      <p:ext uri="{BB962C8B-B14F-4D97-AF65-F5344CB8AC3E}">
        <p14:creationId xmlns:p14="http://schemas.microsoft.com/office/powerpoint/2010/main" val="424542385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značba mesta številke diapozitiva 3"/>
          <p:cNvSpPr>
            <a:spLocks noGrp="1"/>
          </p:cNvSpPr>
          <p:nvPr>
            <p:ph type="sldNum" sz="quarter" idx="12"/>
          </p:nvPr>
        </p:nvSpPr>
        <p:spPr>
          <a:xfrm>
            <a:off x="11192932" y="6381756"/>
            <a:ext cx="703083" cy="365125"/>
          </a:xfrm>
        </p:spPr>
        <p:txBody>
          <a:bodyPr/>
          <a:lstStyle/>
          <a:p>
            <a:fld id="{95AE4338-550A-4229-82D0-093D8DE92AC4}" type="slidenum">
              <a:rPr lang="sl-SI" sz="1600" dirty="0">
                <a:solidFill>
                  <a:schemeClr val="bg1"/>
                </a:solidFill>
                <a:latin typeface="Garamond" panose="02020404030301010803" pitchFamily="18" charset="0"/>
              </a:rPr>
              <a:t>2</a:t>
            </a:fld>
            <a:endParaRPr lang="sl-SI" sz="1600" dirty="0">
              <a:solidFill>
                <a:schemeClr val="bg1"/>
              </a:solidFill>
              <a:latin typeface="Garamond" panose="02020404030301010803" pitchFamily="18" charset="0"/>
            </a:endParaRPr>
          </a:p>
        </p:txBody>
      </p:sp>
      <p:sp>
        <p:nvSpPr>
          <p:cNvPr id="3" name="Naslov 1"/>
          <p:cNvSpPr>
            <a:spLocks noGrp="1"/>
          </p:cNvSpPr>
          <p:nvPr>
            <p:ph type="title"/>
          </p:nvPr>
        </p:nvSpPr>
        <p:spPr>
          <a:xfrm>
            <a:off x="387669" y="1307175"/>
            <a:ext cx="7648575" cy="600075"/>
          </a:xfrm>
        </p:spPr>
        <p:txBody>
          <a:bodyPr>
            <a:normAutofit/>
          </a:bodyPr>
          <a:lstStyle/>
          <a:p>
            <a:r>
              <a:rPr lang="sl-SI" sz="3600" dirty="0">
                <a:solidFill>
                  <a:srgbClr val="E12F29"/>
                </a:solidFill>
                <a:latin typeface="Garamond" panose="02020404030301010803" pitchFamily="18" charset="0"/>
              </a:rPr>
              <a:t>Preden začnemo…</a:t>
            </a:r>
          </a:p>
        </p:txBody>
      </p:sp>
      <p:sp>
        <p:nvSpPr>
          <p:cNvPr id="5" name="Označba mesta vsebine 2"/>
          <p:cNvSpPr>
            <a:spLocks noGrp="1"/>
          </p:cNvSpPr>
          <p:nvPr>
            <p:ph idx="1"/>
          </p:nvPr>
        </p:nvSpPr>
        <p:spPr>
          <a:xfrm>
            <a:off x="463874" y="1872521"/>
            <a:ext cx="11288209" cy="4331428"/>
          </a:xfrm>
        </p:spPr>
        <p:txBody>
          <a:bodyPr/>
          <a:lstStyle/>
          <a:p>
            <a:pPr>
              <a:spcBef>
                <a:spcPts val="536"/>
              </a:spcBef>
              <a:buClr>
                <a:srgbClr val="FF0000"/>
              </a:buClr>
              <a:buSzPct val="70000"/>
              <a:buFont typeface="Wingdings" panose="05000000000000000000" pitchFamily="2" charset="2"/>
              <a:buChar char="§"/>
              <a:defRPr/>
            </a:pPr>
            <a:r>
              <a:rPr lang="sl-SI" sz="3200" dirty="0">
                <a:latin typeface="Garamond"/>
                <a:cs typeface="Garamond"/>
                <a:sym typeface="Garamond" pitchFamily="18" charset="0"/>
              </a:rPr>
              <a:t>Na naslednjem okvirčku sem vključil video, ki na praktičen način osvetli varnostne izzive s katerimi se srečujemo.</a:t>
            </a:r>
          </a:p>
          <a:p>
            <a:pPr lvl="1">
              <a:spcBef>
                <a:spcPts val="536"/>
              </a:spcBef>
              <a:buClr>
                <a:srgbClr val="FF0000"/>
              </a:buClr>
              <a:buSzPct val="70000"/>
              <a:buFont typeface="Wingdings" panose="05000000000000000000" pitchFamily="2" charset="2"/>
              <a:buChar char="§"/>
              <a:defRPr/>
            </a:pPr>
            <a:r>
              <a:rPr lang="sl-SI" dirty="0">
                <a:latin typeface="Garamond"/>
                <a:cs typeface="Garamond"/>
                <a:sym typeface="Garamond" pitchFamily="18" charset="0"/>
              </a:rPr>
              <a:t>Gre za računalniški laboratorij Univerze v Cambridgeu.</a:t>
            </a:r>
          </a:p>
          <a:p>
            <a:pPr lvl="1">
              <a:spcBef>
                <a:spcPts val="536"/>
              </a:spcBef>
              <a:buClr>
                <a:srgbClr val="FF0000"/>
              </a:buClr>
              <a:buSzPct val="70000"/>
              <a:buFont typeface="Wingdings" panose="05000000000000000000" pitchFamily="2" charset="2"/>
              <a:buChar char="§"/>
              <a:defRPr/>
            </a:pPr>
            <a:r>
              <a:rPr lang="sl-SI" dirty="0">
                <a:latin typeface="Garamond"/>
                <a:cs typeface="Garamond"/>
                <a:sym typeface="Garamond" pitchFamily="18" charset="0"/>
              </a:rPr>
              <a:t>Najstarejši računalniški laboratorij na svetu (ustanovljen l. 1937).</a:t>
            </a:r>
          </a:p>
          <a:p>
            <a:pPr lvl="1">
              <a:spcBef>
                <a:spcPts val="536"/>
              </a:spcBef>
              <a:buClr>
                <a:srgbClr val="FF0000"/>
              </a:buClr>
              <a:buSzPct val="70000"/>
              <a:buFont typeface="Wingdings" panose="05000000000000000000" pitchFamily="2" charset="2"/>
              <a:buChar char="§"/>
              <a:defRPr/>
            </a:pPr>
            <a:r>
              <a:rPr lang="sl-SI" dirty="0">
                <a:latin typeface="Garamond"/>
                <a:cs typeface="Garamond"/>
                <a:sym typeface="Garamond" pitchFamily="18" charset="0"/>
              </a:rPr>
              <a:t>Tam so med drugim izumili: </a:t>
            </a:r>
          </a:p>
          <a:p>
            <a:pPr lvl="2">
              <a:spcBef>
                <a:spcPts val="536"/>
              </a:spcBef>
              <a:buClr>
                <a:srgbClr val="FF0000"/>
              </a:buClr>
              <a:buSzPct val="70000"/>
              <a:buFont typeface="Wingdings" panose="05000000000000000000" pitchFamily="2" charset="2"/>
              <a:buChar char="§"/>
              <a:defRPr/>
            </a:pPr>
            <a:r>
              <a:rPr lang="sl-SI" dirty="0">
                <a:latin typeface="Garamond"/>
                <a:cs typeface="Garamond"/>
                <a:sym typeface="Garamond" pitchFamily="18" charset="0"/>
              </a:rPr>
              <a:t>Prvi računalnik, ki si ga lahko programiral (1949 - EDSAC I)</a:t>
            </a:r>
          </a:p>
          <a:p>
            <a:pPr lvl="2">
              <a:spcBef>
                <a:spcPts val="536"/>
              </a:spcBef>
              <a:buClr>
                <a:srgbClr val="FF0000"/>
              </a:buClr>
              <a:buSzPct val="70000"/>
              <a:buFont typeface="Wingdings" panose="05000000000000000000" pitchFamily="2" charset="2"/>
              <a:buChar char="§"/>
              <a:defRPr/>
            </a:pPr>
            <a:r>
              <a:rPr lang="sl-SI" dirty="0">
                <a:latin typeface="Garamond"/>
                <a:cs typeface="Garamond"/>
                <a:sym typeface="Garamond" pitchFamily="18" charset="0"/>
              </a:rPr>
              <a:t>spletno kamero (ki je snemala </a:t>
            </a:r>
            <a:r>
              <a:rPr lang="sl-SI" dirty="0" err="1">
                <a:latin typeface="Garamond"/>
                <a:cs typeface="Garamond"/>
                <a:sym typeface="Garamond" pitchFamily="18" charset="0"/>
              </a:rPr>
              <a:t>kavomat</a:t>
            </a:r>
            <a:r>
              <a:rPr lang="sl-SI" dirty="0">
                <a:latin typeface="Garamond"/>
                <a:cs typeface="Garamond"/>
                <a:sym typeface="Garamond" pitchFamily="18" charset="0"/>
              </a:rPr>
              <a:t>)</a:t>
            </a:r>
          </a:p>
          <a:p>
            <a:pPr lvl="2">
              <a:spcBef>
                <a:spcPts val="536"/>
              </a:spcBef>
              <a:buClr>
                <a:srgbClr val="FF0000"/>
              </a:buClr>
              <a:buSzPct val="70000"/>
              <a:buFont typeface="Wingdings" panose="05000000000000000000" pitchFamily="2" charset="2"/>
              <a:buChar char="§"/>
              <a:defRPr/>
            </a:pPr>
            <a:r>
              <a:rPr lang="sl-SI" dirty="0">
                <a:latin typeface="Garamond"/>
                <a:cs typeface="Garamond"/>
                <a:sym typeface="Garamond" pitchFamily="18" charset="0"/>
              </a:rPr>
              <a:t>Prvo </a:t>
            </a:r>
            <a:r>
              <a:rPr lang="sl-SI" dirty="0" err="1">
                <a:latin typeface="Garamond"/>
                <a:cs typeface="Garamond"/>
                <a:sym typeface="Garamond" pitchFamily="18" charset="0"/>
              </a:rPr>
              <a:t>token</a:t>
            </a:r>
            <a:r>
              <a:rPr lang="sl-SI" dirty="0">
                <a:latin typeface="Garamond"/>
                <a:cs typeface="Garamond"/>
                <a:sym typeface="Garamond" pitchFamily="18" charset="0"/>
              </a:rPr>
              <a:t> ring omrežje…</a:t>
            </a:r>
          </a:p>
          <a:p>
            <a:pPr>
              <a:spcBef>
                <a:spcPts val="536"/>
              </a:spcBef>
              <a:buClr>
                <a:srgbClr val="FF0000"/>
              </a:buClr>
              <a:buSzPct val="70000"/>
              <a:buFont typeface="Wingdings" panose="05000000000000000000" pitchFamily="2" charset="2"/>
              <a:buChar char="§"/>
              <a:defRPr/>
            </a:pPr>
            <a:r>
              <a:rPr lang="sl-SI" sz="3200" dirty="0">
                <a:latin typeface="Garamond"/>
                <a:cs typeface="Garamond"/>
                <a:sym typeface="Garamond" pitchFamily="18" charset="0"/>
              </a:rPr>
              <a:t>Pozorno opazujte.</a:t>
            </a:r>
          </a:p>
          <a:p>
            <a:pPr>
              <a:spcBef>
                <a:spcPts val="536"/>
              </a:spcBef>
              <a:buClr>
                <a:srgbClr val="FF0000"/>
              </a:buClr>
              <a:buSzPct val="70000"/>
              <a:buFont typeface="Wingdings" panose="05000000000000000000" pitchFamily="2" charset="2"/>
              <a:buChar char="§"/>
              <a:defRPr/>
            </a:pPr>
            <a:r>
              <a:rPr lang="sl-SI" sz="3200" dirty="0">
                <a:latin typeface="Garamond"/>
                <a:cs typeface="Garamond"/>
                <a:sym typeface="Garamond" pitchFamily="18" charset="0"/>
              </a:rPr>
              <a:t>Ali opazite kakšno varnostno luknjo?</a:t>
            </a:r>
          </a:p>
          <a:p>
            <a:pPr>
              <a:spcBef>
                <a:spcPts val="536"/>
              </a:spcBef>
              <a:buClr>
                <a:srgbClr val="FF0000"/>
              </a:buClr>
              <a:buSzPct val="70000"/>
              <a:buFont typeface="Wingdings" panose="05000000000000000000" pitchFamily="2" charset="2"/>
              <a:buChar char="§"/>
              <a:defRPr/>
            </a:pPr>
            <a:endParaRPr lang="sl-SI" sz="2000" dirty="0">
              <a:latin typeface="Garamond"/>
              <a:cs typeface="Garamond"/>
              <a:sym typeface="Garamond" pitchFamily="18" charset="0"/>
            </a:endParaRPr>
          </a:p>
        </p:txBody>
      </p:sp>
      <p:sp>
        <p:nvSpPr>
          <p:cNvPr id="6" name="Označba mesta vsebine 2">
            <a:extLst>
              <a:ext uri="{FF2B5EF4-FFF2-40B4-BE49-F238E27FC236}">
                <a16:creationId xmlns:a16="http://schemas.microsoft.com/office/drawing/2014/main" id="{803B1DAE-41A7-4813-8B19-5C653F038259}"/>
              </a:ext>
            </a:extLst>
          </p:cNvPr>
          <p:cNvSpPr txBox="1">
            <a:spLocks/>
          </p:cNvSpPr>
          <p:nvPr/>
        </p:nvSpPr>
        <p:spPr>
          <a:xfrm>
            <a:off x="451895" y="6411716"/>
            <a:ext cx="11288209" cy="365126"/>
          </a:xfrm>
          <a:prstGeom prst="rect">
            <a:avLst/>
          </a:prstGeom>
        </p:spPr>
        <p:txBody>
          <a:bodyPr vert="horz" lIns="91440" tIns="45720" rIns="91440" bIns="45720" rtlCol="0">
            <a:normAutofit lnSpcReduction="10000"/>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536"/>
              </a:spcBef>
              <a:buClr>
                <a:srgbClr val="FF0000"/>
              </a:buClr>
              <a:buSzPct val="70000"/>
              <a:buNone/>
              <a:defRPr/>
            </a:pPr>
            <a:r>
              <a:rPr lang="en-US" sz="2000" dirty="0">
                <a:latin typeface="Garamond"/>
                <a:cs typeface="Garamond"/>
                <a:sym typeface="Garamond" pitchFamily="18" charset="0"/>
              </a:rPr>
              <a:t>david.modic@fri.uni-lj.si</a:t>
            </a:r>
            <a:endParaRPr lang="sl-SI" sz="2000" dirty="0">
              <a:latin typeface="Garamond"/>
              <a:cs typeface="Garamond"/>
              <a:sym typeface="Garamond" pitchFamily="18" charset="0"/>
            </a:endParaRPr>
          </a:p>
          <a:p>
            <a:pPr algn="ctr">
              <a:spcBef>
                <a:spcPts val="536"/>
              </a:spcBef>
              <a:buClr>
                <a:srgbClr val="FF0000"/>
              </a:buClr>
              <a:buSzPct val="70000"/>
              <a:buFont typeface="Wingdings" panose="05000000000000000000" pitchFamily="2" charset="2"/>
              <a:buChar char="§"/>
              <a:defRPr/>
            </a:pPr>
            <a:endParaRPr lang="sl-SI" sz="2000" dirty="0">
              <a:latin typeface="Garamond"/>
              <a:cs typeface="Garamond"/>
              <a:sym typeface="Garamond" pitchFamily="18" charset="0"/>
            </a:endParaRPr>
          </a:p>
        </p:txBody>
      </p:sp>
      <p:pic>
        <p:nvPicPr>
          <p:cNvPr id="7" name="Picture 6" descr="An open refrigerator&#10;&#10;Description generated with high confidence">
            <a:extLst>
              <a:ext uri="{FF2B5EF4-FFF2-40B4-BE49-F238E27FC236}">
                <a16:creationId xmlns:a16="http://schemas.microsoft.com/office/drawing/2014/main" id="{4524304C-FFB8-4928-8CEF-622C6BF5812B}"/>
              </a:ext>
            </a:extLst>
          </p:cNvPr>
          <p:cNvPicPr>
            <a:picLocks noChangeAspect="1"/>
          </p:cNvPicPr>
          <p:nvPr/>
        </p:nvPicPr>
        <p:blipFill>
          <a:blip r:embed="rId2"/>
          <a:stretch>
            <a:fillRect/>
          </a:stretch>
        </p:blipFill>
        <p:spPr>
          <a:xfrm>
            <a:off x="7879896" y="3625595"/>
            <a:ext cx="4229337" cy="2608314"/>
          </a:xfrm>
          <a:prstGeom prst="rect">
            <a:avLst/>
          </a:prstGeom>
        </p:spPr>
      </p:pic>
    </p:spTree>
    <p:extLst>
      <p:ext uri="{BB962C8B-B14F-4D97-AF65-F5344CB8AC3E}">
        <p14:creationId xmlns:p14="http://schemas.microsoft.com/office/powerpoint/2010/main" val="361605040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5" end="5"/>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7"/>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5">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značba mesta številke diapozitiva 3"/>
          <p:cNvSpPr>
            <a:spLocks noGrp="1"/>
          </p:cNvSpPr>
          <p:nvPr>
            <p:ph type="sldNum" sz="quarter" idx="12"/>
          </p:nvPr>
        </p:nvSpPr>
        <p:spPr>
          <a:xfrm>
            <a:off x="11192932" y="6381756"/>
            <a:ext cx="703083" cy="365125"/>
          </a:xfrm>
        </p:spPr>
        <p:txBody>
          <a:bodyPr/>
          <a:lstStyle/>
          <a:p>
            <a:fld id="{95AE4338-550A-4229-82D0-093D8DE92AC4}" type="slidenum">
              <a:rPr lang="sl-SI" sz="1600" dirty="0">
                <a:solidFill>
                  <a:schemeClr val="bg1"/>
                </a:solidFill>
                <a:latin typeface="Garamond" panose="02020404030301010803" pitchFamily="18" charset="0"/>
              </a:rPr>
              <a:t>20</a:t>
            </a:fld>
            <a:endParaRPr lang="sl-SI" sz="1600" dirty="0">
              <a:solidFill>
                <a:schemeClr val="bg1"/>
              </a:solidFill>
              <a:latin typeface="Garamond" panose="02020404030301010803" pitchFamily="18" charset="0"/>
            </a:endParaRPr>
          </a:p>
        </p:txBody>
      </p:sp>
      <p:sp>
        <p:nvSpPr>
          <p:cNvPr id="3" name="Naslov 1"/>
          <p:cNvSpPr>
            <a:spLocks noGrp="1"/>
          </p:cNvSpPr>
          <p:nvPr>
            <p:ph type="title"/>
          </p:nvPr>
        </p:nvSpPr>
        <p:spPr>
          <a:xfrm>
            <a:off x="387669" y="1307175"/>
            <a:ext cx="7648575" cy="600075"/>
          </a:xfrm>
        </p:spPr>
        <p:txBody>
          <a:bodyPr>
            <a:normAutofit/>
          </a:bodyPr>
          <a:lstStyle/>
          <a:p>
            <a:r>
              <a:rPr lang="sl-SI" sz="3600" dirty="0">
                <a:solidFill>
                  <a:srgbClr val="E12F29"/>
                </a:solidFill>
                <a:latin typeface="Garamond" panose="02020404030301010803" pitchFamily="18" charset="0"/>
              </a:rPr>
              <a:t>Zatečeno stanje</a:t>
            </a:r>
          </a:p>
        </p:txBody>
      </p:sp>
      <p:sp>
        <p:nvSpPr>
          <p:cNvPr id="5" name="Označba mesta vsebine 2"/>
          <p:cNvSpPr>
            <a:spLocks noGrp="1"/>
          </p:cNvSpPr>
          <p:nvPr>
            <p:ph idx="1"/>
          </p:nvPr>
        </p:nvSpPr>
        <p:spPr>
          <a:xfrm>
            <a:off x="463875" y="1976431"/>
            <a:ext cx="11432140" cy="4331428"/>
          </a:xfrm>
        </p:spPr>
        <p:txBody>
          <a:bodyPr>
            <a:normAutofit/>
          </a:bodyPr>
          <a:lstStyle/>
          <a:p>
            <a:pPr>
              <a:lnSpc>
                <a:spcPct val="120000"/>
              </a:lnSpc>
              <a:spcBef>
                <a:spcPts val="536"/>
              </a:spcBef>
              <a:buClr>
                <a:srgbClr val="FF0000"/>
              </a:buClr>
              <a:buSzPct val="70000"/>
              <a:buFont typeface="Wingdings" panose="05000000000000000000" pitchFamily="2" charset="2"/>
              <a:buChar char="§"/>
              <a:defRPr/>
            </a:pPr>
            <a:r>
              <a:rPr lang="sl-SI" sz="3200" dirty="0">
                <a:latin typeface="Garamond"/>
                <a:cs typeface="Garamond"/>
                <a:sym typeface="Garamond" pitchFamily="18" charset="0"/>
              </a:rPr>
              <a:t>Več eksperimentov potrjuje:</a:t>
            </a:r>
          </a:p>
          <a:p>
            <a:pPr lvl="1">
              <a:lnSpc>
                <a:spcPct val="120000"/>
              </a:lnSpc>
              <a:spcBef>
                <a:spcPts val="536"/>
              </a:spcBef>
              <a:buClr>
                <a:srgbClr val="FF0000"/>
              </a:buClr>
              <a:buSzPct val="70000"/>
              <a:buFont typeface="Wingdings" panose="05000000000000000000" pitchFamily="2" charset="2"/>
              <a:buChar char="§"/>
              <a:defRPr/>
            </a:pPr>
            <a:r>
              <a:rPr lang="sl-SI" sz="2800" dirty="0">
                <a:latin typeface="Garamond"/>
                <a:cs typeface="Garamond"/>
                <a:sym typeface="Garamond" pitchFamily="18" charset="0"/>
              </a:rPr>
              <a:t>Posameznik, ki ga napadamo ne bo točno vedel kakšna je varnostna politika zaposlovalca.</a:t>
            </a:r>
          </a:p>
          <a:p>
            <a:pPr lvl="1">
              <a:lnSpc>
                <a:spcPct val="120000"/>
              </a:lnSpc>
              <a:spcBef>
                <a:spcPts val="536"/>
              </a:spcBef>
              <a:buClr>
                <a:srgbClr val="FF0000"/>
              </a:buClr>
              <a:buSzPct val="70000"/>
              <a:buFont typeface="Wingdings" panose="05000000000000000000" pitchFamily="2" charset="2"/>
              <a:buChar char="§"/>
              <a:defRPr/>
            </a:pPr>
            <a:r>
              <a:rPr lang="sl-SI" sz="2800" dirty="0">
                <a:latin typeface="Garamond"/>
                <a:cs typeface="Garamond"/>
                <a:sym typeface="Garamond" pitchFamily="18" charset="0"/>
              </a:rPr>
              <a:t>Verjetno se ne bodo pretirano ukvarjali s preverjanjem legitimnosti (</a:t>
            </a:r>
            <a:r>
              <a:rPr lang="sl-SI" sz="2800" i="1" dirty="0" err="1">
                <a:latin typeface="Garamond"/>
                <a:cs typeface="Garamond"/>
                <a:sym typeface="Garamond" pitchFamily="18" charset="0"/>
              </a:rPr>
              <a:t>if</a:t>
            </a:r>
            <a:r>
              <a:rPr lang="sl-SI" sz="2800" i="1" dirty="0">
                <a:latin typeface="Garamond"/>
                <a:cs typeface="Garamond"/>
                <a:sym typeface="Garamond" pitchFamily="18" charset="0"/>
              </a:rPr>
              <a:t> it </a:t>
            </a:r>
            <a:r>
              <a:rPr lang="sl-SI" sz="2800" i="1" dirty="0" err="1">
                <a:latin typeface="Garamond"/>
                <a:cs typeface="Garamond"/>
                <a:sym typeface="Garamond" pitchFamily="18" charset="0"/>
              </a:rPr>
              <a:t>quacks</a:t>
            </a:r>
            <a:r>
              <a:rPr lang="sl-SI" sz="2800" i="1" dirty="0">
                <a:latin typeface="Garamond"/>
                <a:cs typeface="Garamond"/>
                <a:sym typeface="Garamond" pitchFamily="18" charset="0"/>
              </a:rPr>
              <a:t> like a </a:t>
            </a:r>
            <a:r>
              <a:rPr lang="sl-SI" sz="2800" i="1" dirty="0" err="1">
                <a:latin typeface="Garamond"/>
                <a:cs typeface="Garamond"/>
                <a:sym typeface="Garamond" pitchFamily="18" charset="0"/>
              </a:rPr>
              <a:t>duck</a:t>
            </a:r>
            <a:r>
              <a:rPr lang="sl-SI" sz="2800" i="1" dirty="0">
                <a:latin typeface="Garamond"/>
                <a:cs typeface="Garamond"/>
                <a:sym typeface="Garamond" pitchFamily="18" charset="0"/>
              </a:rPr>
              <a:t>…</a:t>
            </a:r>
            <a:r>
              <a:rPr lang="sl-SI" sz="2800" dirty="0">
                <a:latin typeface="Garamond"/>
                <a:cs typeface="Garamond"/>
                <a:sym typeface="Garamond" pitchFamily="18" charset="0"/>
              </a:rPr>
              <a:t>).</a:t>
            </a:r>
          </a:p>
          <a:p>
            <a:pPr lvl="1">
              <a:lnSpc>
                <a:spcPct val="120000"/>
              </a:lnSpc>
              <a:spcBef>
                <a:spcPts val="536"/>
              </a:spcBef>
              <a:buClr>
                <a:srgbClr val="FF0000"/>
              </a:buClr>
              <a:buSzPct val="70000"/>
              <a:buFont typeface="Wingdings" panose="05000000000000000000" pitchFamily="2" charset="2"/>
              <a:buChar char="§"/>
              <a:defRPr/>
            </a:pPr>
            <a:r>
              <a:rPr lang="sl-SI" sz="2800" dirty="0">
                <a:latin typeface="Garamond"/>
                <a:cs typeface="Garamond"/>
                <a:sym typeface="Garamond" pitchFamily="18" charset="0"/>
              </a:rPr>
              <a:t>V vsebini sporočila so razlike med resničnim in lažnim večinoma zanemarljive.</a:t>
            </a:r>
          </a:p>
        </p:txBody>
      </p:sp>
      <p:sp>
        <p:nvSpPr>
          <p:cNvPr id="13" name="Označba mesta vsebine 2">
            <a:extLst>
              <a:ext uri="{FF2B5EF4-FFF2-40B4-BE49-F238E27FC236}">
                <a16:creationId xmlns:a16="http://schemas.microsoft.com/office/drawing/2014/main" id="{FE3388FB-7B6D-43A7-BF35-9BF778C7F53B}"/>
              </a:ext>
            </a:extLst>
          </p:cNvPr>
          <p:cNvSpPr txBox="1">
            <a:spLocks/>
          </p:cNvSpPr>
          <p:nvPr/>
        </p:nvSpPr>
        <p:spPr>
          <a:xfrm>
            <a:off x="451895" y="6411716"/>
            <a:ext cx="11288209" cy="365126"/>
          </a:xfrm>
          <a:prstGeom prst="rect">
            <a:avLst/>
          </a:prstGeom>
        </p:spPr>
        <p:txBody>
          <a:bodyPr vert="horz" lIns="91440" tIns="45720" rIns="91440" bIns="45720" rtlCol="0">
            <a:normAutofit lnSpcReduction="10000"/>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536"/>
              </a:spcBef>
              <a:buClr>
                <a:srgbClr val="FF0000"/>
              </a:buClr>
              <a:buSzPct val="70000"/>
              <a:buNone/>
              <a:defRPr/>
            </a:pPr>
            <a:r>
              <a:rPr lang="en-US" sz="2000" dirty="0">
                <a:latin typeface="Garamond"/>
                <a:cs typeface="Garamond"/>
                <a:sym typeface="Garamond" pitchFamily="18" charset="0"/>
              </a:rPr>
              <a:t>david.modic@fri.uni-lj.si</a:t>
            </a:r>
            <a:endParaRPr lang="sl-SI" sz="2000" dirty="0">
              <a:latin typeface="Garamond"/>
              <a:cs typeface="Garamond"/>
              <a:sym typeface="Garamond" pitchFamily="18" charset="0"/>
            </a:endParaRPr>
          </a:p>
          <a:p>
            <a:pPr algn="ctr">
              <a:spcBef>
                <a:spcPts val="536"/>
              </a:spcBef>
              <a:buClr>
                <a:srgbClr val="FF0000"/>
              </a:buClr>
              <a:buSzPct val="70000"/>
              <a:buFont typeface="Wingdings" panose="05000000000000000000" pitchFamily="2" charset="2"/>
              <a:buChar char="§"/>
              <a:defRPr/>
            </a:pPr>
            <a:endParaRPr lang="sl-SI" sz="2000" dirty="0">
              <a:latin typeface="Garamond"/>
              <a:cs typeface="Garamond"/>
              <a:sym typeface="Garamond" pitchFamily="18" charset="0"/>
            </a:endParaRPr>
          </a:p>
        </p:txBody>
      </p:sp>
      <p:pic>
        <p:nvPicPr>
          <p:cNvPr id="6" name="Picture 5" descr="A close up of text on a white background&#10;&#10;Description generated with high confidence">
            <a:extLst>
              <a:ext uri="{FF2B5EF4-FFF2-40B4-BE49-F238E27FC236}">
                <a16:creationId xmlns:a16="http://schemas.microsoft.com/office/drawing/2014/main" id="{6011EC8A-1B3F-414B-BD23-0282FE0E39AB}"/>
              </a:ext>
            </a:extLst>
          </p:cNvPr>
          <p:cNvPicPr>
            <a:picLocks noChangeAspect="1"/>
          </p:cNvPicPr>
          <p:nvPr/>
        </p:nvPicPr>
        <p:blipFill>
          <a:blip r:embed="rId3"/>
          <a:stretch>
            <a:fillRect/>
          </a:stretch>
        </p:blipFill>
        <p:spPr>
          <a:xfrm>
            <a:off x="5629475" y="111119"/>
            <a:ext cx="6445429" cy="2320354"/>
          </a:xfrm>
          <a:prstGeom prst="rect">
            <a:avLst/>
          </a:prstGeom>
        </p:spPr>
      </p:pic>
    </p:spTree>
    <p:extLst>
      <p:ext uri="{BB962C8B-B14F-4D97-AF65-F5344CB8AC3E}">
        <p14:creationId xmlns:p14="http://schemas.microsoft.com/office/powerpoint/2010/main" val="283425151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značba mesta številke diapozitiva 3"/>
          <p:cNvSpPr>
            <a:spLocks noGrp="1"/>
          </p:cNvSpPr>
          <p:nvPr>
            <p:ph type="sldNum" sz="quarter" idx="12"/>
          </p:nvPr>
        </p:nvSpPr>
        <p:spPr>
          <a:xfrm>
            <a:off x="11192932" y="6381756"/>
            <a:ext cx="703083" cy="365125"/>
          </a:xfrm>
        </p:spPr>
        <p:txBody>
          <a:bodyPr/>
          <a:lstStyle/>
          <a:p>
            <a:fld id="{95AE4338-550A-4229-82D0-093D8DE92AC4}" type="slidenum">
              <a:rPr lang="sl-SI" sz="1600" dirty="0">
                <a:solidFill>
                  <a:schemeClr val="bg1"/>
                </a:solidFill>
                <a:latin typeface="Garamond" panose="02020404030301010803" pitchFamily="18" charset="0"/>
              </a:rPr>
              <a:t>21</a:t>
            </a:fld>
            <a:endParaRPr lang="sl-SI" sz="1600" dirty="0">
              <a:solidFill>
                <a:schemeClr val="bg1"/>
              </a:solidFill>
              <a:latin typeface="Garamond" panose="02020404030301010803" pitchFamily="18" charset="0"/>
            </a:endParaRPr>
          </a:p>
        </p:txBody>
      </p:sp>
      <p:sp>
        <p:nvSpPr>
          <p:cNvPr id="3" name="Naslov 1"/>
          <p:cNvSpPr>
            <a:spLocks noGrp="1"/>
          </p:cNvSpPr>
          <p:nvPr>
            <p:ph type="title"/>
          </p:nvPr>
        </p:nvSpPr>
        <p:spPr>
          <a:xfrm>
            <a:off x="387669" y="1307175"/>
            <a:ext cx="7648575" cy="600075"/>
          </a:xfrm>
        </p:spPr>
        <p:txBody>
          <a:bodyPr>
            <a:normAutofit/>
          </a:bodyPr>
          <a:lstStyle/>
          <a:p>
            <a:r>
              <a:rPr lang="sl-SI" sz="3600" dirty="0">
                <a:solidFill>
                  <a:srgbClr val="E12F29"/>
                </a:solidFill>
                <a:latin typeface="Garamond" panose="02020404030301010803" pitchFamily="18" charset="0"/>
              </a:rPr>
              <a:t>Šolanje</a:t>
            </a:r>
          </a:p>
        </p:txBody>
      </p:sp>
      <p:sp>
        <p:nvSpPr>
          <p:cNvPr id="5" name="Označba mesta vsebine 2"/>
          <p:cNvSpPr>
            <a:spLocks noGrp="1"/>
          </p:cNvSpPr>
          <p:nvPr>
            <p:ph idx="1"/>
          </p:nvPr>
        </p:nvSpPr>
        <p:spPr>
          <a:xfrm>
            <a:off x="463875" y="1976431"/>
            <a:ext cx="11432140" cy="4331428"/>
          </a:xfrm>
        </p:spPr>
        <p:txBody>
          <a:bodyPr>
            <a:normAutofit/>
          </a:bodyPr>
          <a:lstStyle/>
          <a:p>
            <a:pPr>
              <a:lnSpc>
                <a:spcPct val="120000"/>
              </a:lnSpc>
              <a:spcBef>
                <a:spcPts val="536"/>
              </a:spcBef>
              <a:buClr>
                <a:srgbClr val="FF0000"/>
              </a:buClr>
              <a:buSzPct val="70000"/>
              <a:buFont typeface="Wingdings" panose="05000000000000000000" pitchFamily="2" charset="2"/>
              <a:buChar char="§"/>
              <a:defRPr/>
            </a:pPr>
            <a:r>
              <a:rPr lang="sl-SI" sz="3200" dirty="0">
                <a:latin typeface="Garamond"/>
                <a:cs typeface="Garamond"/>
                <a:sym typeface="Garamond" pitchFamily="18" charset="0"/>
              </a:rPr>
              <a:t>Obstoječa šolanja so večinoma zanič. Resničen primer:</a:t>
            </a:r>
          </a:p>
        </p:txBody>
      </p:sp>
      <p:sp>
        <p:nvSpPr>
          <p:cNvPr id="13" name="Označba mesta vsebine 2">
            <a:extLst>
              <a:ext uri="{FF2B5EF4-FFF2-40B4-BE49-F238E27FC236}">
                <a16:creationId xmlns:a16="http://schemas.microsoft.com/office/drawing/2014/main" id="{FE3388FB-7B6D-43A7-BF35-9BF778C7F53B}"/>
              </a:ext>
            </a:extLst>
          </p:cNvPr>
          <p:cNvSpPr txBox="1">
            <a:spLocks/>
          </p:cNvSpPr>
          <p:nvPr/>
        </p:nvSpPr>
        <p:spPr>
          <a:xfrm>
            <a:off x="451895" y="6411716"/>
            <a:ext cx="11288209" cy="365126"/>
          </a:xfrm>
          <a:prstGeom prst="rect">
            <a:avLst/>
          </a:prstGeom>
        </p:spPr>
        <p:txBody>
          <a:bodyPr vert="horz" lIns="91440" tIns="45720" rIns="91440" bIns="45720" rtlCol="0">
            <a:normAutofit lnSpcReduction="10000"/>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536"/>
              </a:spcBef>
              <a:buClr>
                <a:srgbClr val="FF0000"/>
              </a:buClr>
              <a:buSzPct val="70000"/>
              <a:buNone/>
              <a:defRPr/>
            </a:pPr>
            <a:r>
              <a:rPr lang="en-US" sz="2000" dirty="0">
                <a:latin typeface="Garamond"/>
                <a:cs typeface="Garamond"/>
                <a:sym typeface="Garamond" pitchFamily="18" charset="0"/>
              </a:rPr>
              <a:t>david.modic@fri.uni-lj.si</a:t>
            </a:r>
            <a:endParaRPr lang="sl-SI" sz="2000" dirty="0">
              <a:latin typeface="Garamond"/>
              <a:cs typeface="Garamond"/>
              <a:sym typeface="Garamond" pitchFamily="18" charset="0"/>
            </a:endParaRPr>
          </a:p>
          <a:p>
            <a:pPr algn="ctr">
              <a:spcBef>
                <a:spcPts val="536"/>
              </a:spcBef>
              <a:buClr>
                <a:srgbClr val="FF0000"/>
              </a:buClr>
              <a:buSzPct val="70000"/>
              <a:buFont typeface="Wingdings" panose="05000000000000000000" pitchFamily="2" charset="2"/>
              <a:buChar char="§"/>
              <a:defRPr/>
            </a:pPr>
            <a:endParaRPr lang="sl-SI" sz="2000" dirty="0">
              <a:latin typeface="Garamond"/>
              <a:cs typeface="Garamond"/>
              <a:sym typeface="Garamond" pitchFamily="18" charset="0"/>
            </a:endParaRPr>
          </a:p>
        </p:txBody>
      </p:sp>
      <p:pic>
        <p:nvPicPr>
          <p:cNvPr id="7" name="Picture 6">
            <a:extLst>
              <a:ext uri="{FF2B5EF4-FFF2-40B4-BE49-F238E27FC236}">
                <a16:creationId xmlns:a16="http://schemas.microsoft.com/office/drawing/2014/main" id="{31B0B272-BC83-4AB5-9A6B-98B0E94F1C9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76587" y="2637462"/>
            <a:ext cx="7439081" cy="3707345"/>
          </a:xfrm>
          <a:prstGeom prst="rect">
            <a:avLst/>
          </a:prstGeom>
        </p:spPr>
      </p:pic>
      <p:sp>
        <p:nvSpPr>
          <p:cNvPr id="8" name="TextBox 7">
            <a:extLst>
              <a:ext uri="{FF2B5EF4-FFF2-40B4-BE49-F238E27FC236}">
                <a16:creationId xmlns:a16="http://schemas.microsoft.com/office/drawing/2014/main" id="{7A0931C0-8981-4438-87AA-233D3CA359CE}"/>
              </a:ext>
            </a:extLst>
          </p:cNvPr>
          <p:cNvSpPr txBox="1"/>
          <p:nvPr/>
        </p:nvSpPr>
        <p:spPr>
          <a:xfrm>
            <a:off x="7561079" y="1148778"/>
            <a:ext cx="4468224" cy="5026184"/>
          </a:xfrm>
          <a:prstGeom prst="rect">
            <a:avLst/>
          </a:prstGeom>
          <a:solidFill>
            <a:srgbClr val="E12F29"/>
          </a:solidFill>
          <a:effectLst>
            <a:outerShdw blurRad="50800" dist="50800" dir="5400000" algn="ctr" rotWithShape="0">
              <a:schemeClr val="tx1"/>
            </a:outerShdw>
          </a:effectLst>
        </p:spPr>
        <p:txBody>
          <a:bodyPr wrap="square" rtlCol="0">
            <a:spAutoFit/>
          </a:bodyPr>
          <a:lstStyle/>
          <a:p>
            <a:pPr>
              <a:lnSpc>
                <a:spcPct val="150000"/>
              </a:lnSpc>
            </a:pPr>
            <a:r>
              <a:rPr lang="en-US" sz="2400" dirty="0">
                <a:solidFill>
                  <a:schemeClr val="bg1"/>
                </a:solidFill>
                <a:latin typeface="Garamond" panose="02020404030301010803" pitchFamily="18" charset="0"/>
              </a:rPr>
              <a:t>U: Halo?</a:t>
            </a:r>
          </a:p>
          <a:p>
            <a:pPr>
              <a:lnSpc>
                <a:spcPct val="150000"/>
              </a:lnSpc>
            </a:pPr>
            <a:r>
              <a:rPr lang="en-US" sz="2400" dirty="0">
                <a:solidFill>
                  <a:schemeClr val="bg1"/>
                </a:solidFill>
                <a:latin typeface="Garamond" panose="02020404030301010803" pitchFamily="18" charset="0"/>
              </a:rPr>
              <a:t>S (</a:t>
            </a:r>
            <a:r>
              <a:rPr lang="en-US" sz="2400" dirty="0" err="1">
                <a:solidFill>
                  <a:schemeClr val="bg1"/>
                </a:solidFill>
                <a:latin typeface="Garamond" panose="02020404030301010803" pitchFamily="18" charset="0"/>
              </a:rPr>
              <a:t>moški</a:t>
            </a:r>
            <a:r>
              <a:rPr lang="en-US" sz="2400" dirty="0">
                <a:solidFill>
                  <a:schemeClr val="bg1"/>
                </a:solidFill>
                <a:latin typeface="Garamond" panose="02020404030301010803" pitchFamily="18" charset="0"/>
              </a:rPr>
              <a:t> </a:t>
            </a:r>
            <a:r>
              <a:rPr lang="en-US" sz="2400" dirty="0" err="1">
                <a:solidFill>
                  <a:schemeClr val="bg1"/>
                </a:solidFill>
                <a:latin typeface="Garamond" panose="02020404030301010803" pitchFamily="18" charset="0"/>
              </a:rPr>
              <a:t>glas</a:t>
            </a:r>
            <a:r>
              <a:rPr lang="en-US" sz="2400" dirty="0">
                <a:solidFill>
                  <a:schemeClr val="bg1"/>
                </a:solidFill>
                <a:latin typeface="Garamond" panose="02020404030301010803" pitchFamily="18" charset="0"/>
              </a:rPr>
              <a:t>): </a:t>
            </a:r>
            <a:r>
              <a:rPr lang="en-US" sz="2400" dirty="0" err="1">
                <a:solidFill>
                  <a:schemeClr val="bg1"/>
                </a:solidFill>
                <a:latin typeface="Garamond" panose="02020404030301010803" pitchFamily="18" charset="0"/>
              </a:rPr>
              <a:t>Dober</a:t>
            </a:r>
            <a:r>
              <a:rPr lang="en-US" sz="2400" dirty="0">
                <a:solidFill>
                  <a:schemeClr val="bg1"/>
                </a:solidFill>
                <a:latin typeface="Garamond" panose="02020404030301010803" pitchFamily="18" charset="0"/>
              </a:rPr>
              <a:t> </a:t>
            </a:r>
            <a:r>
              <a:rPr lang="en-US" sz="2400" dirty="0" err="1">
                <a:solidFill>
                  <a:schemeClr val="bg1"/>
                </a:solidFill>
                <a:latin typeface="Garamond" panose="02020404030301010803" pitchFamily="18" charset="0"/>
              </a:rPr>
              <a:t>dan</a:t>
            </a:r>
            <a:r>
              <a:rPr lang="en-US" sz="2400" dirty="0">
                <a:solidFill>
                  <a:schemeClr val="bg1"/>
                </a:solidFill>
                <a:latin typeface="Garamond" panose="02020404030301010803" pitchFamily="18" charset="0"/>
              </a:rPr>
              <a:t>!</a:t>
            </a:r>
          </a:p>
          <a:p>
            <a:pPr>
              <a:lnSpc>
                <a:spcPct val="150000"/>
              </a:lnSpc>
            </a:pPr>
            <a:r>
              <a:rPr lang="en-US" sz="2400" dirty="0">
                <a:solidFill>
                  <a:schemeClr val="bg1"/>
                </a:solidFill>
                <a:latin typeface="Garamond" panose="02020404030301010803" pitchFamily="18" charset="0"/>
              </a:rPr>
              <a:t>U: </a:t>
            </a:r>
            <a:r>
              <a:rPr lang="en-US" sz="2400" dirty="0" err="1">
                <a:solidFill>
                  <a:schemeClr val="bg1"/>
                </a:solidFill>
                <a:latin typeface="Garamond" panose="02020404030301010803" pitchFamily="18" charset="0"/>
              </a:rPr>
              <a:t>Ste</a:t>
            </a:r>
            <a:r>
              <a:rPr lang="en-US" sz="2400" dirty="0">
                <a:solidFill>
                  <a:schemeClr val="bg1"/>
                </a:solidFill>
                <a:latin typeface="Garamond" panose="02020404030301010803" pitchFamily="18" charset="0"/>
              </a:rPr>
              <a:t> vi </a:t>
            </a:r>
            <a:r>
              <a:rPr lang="en-US" sz="2400" dirty="0" err="1">
                <a:solidFill>
                  <a:schemeClr val="bg1"/>
                </a:solidFill>
                <a:latin typeface="Garamond" panose="02020404030301010803" pitchFamily="18" charset="0"/>
              </a:rPr>
              <a:t>Katja</a:t>
            </a:r>
            <a:r>
              <a:rPr lang="en-US" sz="2400" dirty="0">
                <a:solidFill>
                  <a:schemeClr val="bg1"/>
                </a:solidFill>
                <a:latin typeface="Garamond" panose="02020404030301010803" pitchFamily="18" charset="0"/>
              </a:rPr>
              <a:t> </a:t>
            </a:r>
            <a:r>
              <a:rPr lang="en-US" sz="2400" dirty="0" err="1">
                <a:solidFill>
                  <a:schemeClr val="bg1"/>
                </a:solidFill>
                <a:latin typeface="Garamond" panose="02020404030301010803" pitchFamily="18" charset="0"/>
              </a:rPr>
              <a:t>Vodopivec</a:t>
            </a:r>
            <a:r>
              <a:rPr lang="en-US" sz="2400" dirty="0">
                <a:solidFill>
                  <a:schemeClr val="bg1"/>
                </a:solidFill>
                <a:latin typeface="Garamond" panose="02020404030301010803" pitchFamily="18" charset="0"/>
              </a:rPr>
              <a:t>?</a:t>
            </a:r>
          </a:p>
          <a:p>
            <a:pPr>
              <a:lnSpc>
                <a:spcPct val="150000"/>
              </a:lnSpc>
            </a:pPr>
            <a:r>
              <a:rPr lang="en-US" sz="2400" dirty="0">
                <a:solidFill>
                  <a:schemeClr val="bg1"/>
                </a:solidFill>
                <a:latin typeface="Garamond" panose="02020404030301010803" pitchFamily="18" charset="0"/>
              </a:rPr>
              <a:t>S (</a:t>
            </a:r>
            <a:r>
              <a:rPr lang="en-US" sz="2400" dirty="0" err="1">
                <a:solidFill>
                  <a:schemeClr val="bg1"/>
                </a:solidFill>
                <a:latin typeface="Garamond" panose="02020404030301010803" pitchFamily="18" charset="0"/>
              </a:rPr>
              <a:t>isti</a:t>
            </a:r>
            <a:r>
              <a:rPr lang="en-US" sz="2400" dirty="0">
                <a:solidFill>
                  <a:schemeClr val="bg1"/>
                </a:solidFill>
                <a:latin typeface="Garamond" panose="02020404030301010803" pitchFamily="18" charset="0"/>
              </a:rPr>
              <a:t> </a:t>
            </a:r>
            <a:r>
              <a:rPr lang="en-US" sz="2400" dirty="0" err="1">
                <a:solidFill>
                  <a:schemeClr val="bg1"/>
                </a:solidFill>
                <a:latin typeface="Garamond" panose="02020404030301010803" pitchFamily="18" charset="0"/>
              </a:rPr>
              <a:t>glas</a:t>
            </a:r>
            <a:r>
              <a:rPr lang="en-US" sz="2400" dirty="0">
                <a:solidFill>
                  <a:schemeClr val="bg1"/>
                </a:solidFill>
                <a:latin typeface="Garamond" panose="02020404030301010803" pitchFamily="18" charset="0"/>
              </a:rPr>
              <a:t>): Ja.</a:t>
            </a:r>
          </a:p>
          <a:p>
            <a:pPr>
              <a:lnSpc>
                <a:spcPct val="150000"/>
              </a:lnSpc>
            </a:pPr>
            <a:r>
              <a:rPr lang="en-US" sz="2400" dirty="0">
                <a:solidFill>
                  <a:schemeClr val="bg1"/>
                </a:solidFill>
                <a:latin typeface="Garamond" panose="02020404030301010803" pitchFamily="18" charset="0"/>
              </a:rPr>
              <a:t>U:  </a:t>
            </a:r>
            <a:r>
              <a:rPr lang="en-US" sz="2400" dirty="0" err="1">
                <a:solidFill>
                  <a:schemeClr val="bg1"/>
                </a:solidFill>
                <a:latin typeface="Garamond" panose="02020404030301010803" pitchFamily="18" charset="0"/>
              </a:rPr>
              <a:t>Ste</a:t>
            </a:r>
            <a:r>
              <a:rPr lang="en-US" sz="2400" dirty="0">
                <a:solidFill>
                  <a:schemeClr val="bg1"/>
                </a:solidFill>
                <a:latin typeface="Garamond" panose="02020404030301010803" pitchFamily="18" charset="0"/>
              </a:rPr>
              <a:t> mi vi </a:t>
            </a:r>
            <a:r>
              <a:rPr lang="en-US" sz="2400" dirty="0" err="1">
                <a:solidFill>
                  <a:schemeClr val="bg1"/>
                </a:solidFill>
                <a:latin typeface="Garamond" panose="02020404030301010803" pitchFamily="18" charset="0"/>
              </a:rPr>
              <a:t>poslali</a:t>
            </a:r>
            <a:r>
              <a:rPr lang="en-US" sz="2400" dirty="0">
                <a:solidFill>
                  <a:schemeClr val="bg1"/>
                </a:solidFill>
                <a:latin typeface="Garamond" panose="02020404030301010803" pitchFamily="18" charset="0"/>
              </a:rPr>
              <a:t> </a:t>
            </a:r>
            <a:r>
              <a:rPr lang="en-US" sz="2400" dirty="0" err="1">
                <a:solidFill>
                  <a:schemeClr val="bg1"/>
                </a:solidFill>
                <a:latin typeface="Garamond" panose="02020404030301010803" pitchFamily="18" charset="0"/>
              </a:rPr>
              <a:t>pošto</a:t>
            </a:r>
            <a:r>
              <a:rPr lang="en-US" sz="2400" dirty="0">
                <a:solidFill>
                  <a:schemeClr val="bg1"/>
                </a:solidFill>
                <a:latin typeface="Garamond" panose="02020404030301010803" pitchFamily="18" charset="0"/>
              </a:rPr>
              <a:t>?</a:t>
            </a:r>
          </a:p>
          <a:p>
            <a:pPr>
              <a:lnSpc>
                <a:spcPct val="150000"/>
              </a:lnSpc>
            </a:pPr>
            <a:r>
              <a:rPr lang="en-US" sz="2400" dirty="0">
                <a:solidFill>
                  <a:schemeClr val="bg1"/>
                </a:solidFill>
                <a:latin typeface="Garamond" panose="02020404030301010803" pitchFamily="18" charset="0"/>
              </a:rPr>
              <a:t>S: Ja.</a:t>
            </a:r>
          </a:p>
          <a:p>
            <a:pPr>
              <a:lnSpc>
                <a:spcPct val="150000"/>
              </a:lnSpc>
            </a:pPr>
            <a:r>
              <a:rPr lang="en-US" sz="2400" dirty="0">
                <a:solidFill>
                  <a:schemeClr val="bg1"/>
                </a:solidFill>
                <a:latin typeface="Garamond" panose="02020404030301010803" pitchFamily="18" charset="0"/>
              </a:rPr>
              <a:t>U: Jo </a:t>
            </a:r>
            <a:r>
              <a:rPr lang="en-US" sz="2400" dirty="0" err="1">
                <a:solidFill>
                  <a:schemeClr val="bg1"/>
                </a:solidFill>
                <a:latin typeface="Garamond" panose="02020404030301010803" pitchFamily="18" charset="0"/>
              </a:rPr>
              <a:t>lahko</a:t>
            </a:r>
            <a:r>
              <a:rPr lang="en-US" sz="2400" dirty="0">
                <a:solidFill>
                  <a:schemeClr val="bg1"/>
                </a:solidFill>
                <a:latin typeface="Garamond" panose="02020404030301010803" pitchFamily="18" charset="0"/>
              </a:rPr>
              <a:t> </a:t>
            </a:r>
            <a:r>
              <a:rPr lang="en-US" sz="2400" dirty="0" err="1">
                <a:solidFill>
                  <a:schemeClr val="bg1"/>
                </a:solidFill>
                <a:latin typeface="Garamond" panose="02020404030301010803" pitchFamily="18" charset="0"/>
              </a:rPr>
              <a:t>odprem</a:t>
            </a:r>
            <a:r>
              <a:rPr lang="en-US" sz="2400" dirty="0">
                <a:solidFill>
                  <a:schemeClr val="bg1"/>
                </a:solidFill>
                <a:latin typeface="Garamond" panose="02020404030301010803" pitchFamily="18" charset="0"/>
              </a:rPr>
              <a:t>?</a:t>
            </a:r>
          </a:p>
          <a:p>
            <a:pPr>
              <a:lnSpc>
                <a:spcPct val="150000"/>
              </a:lnSpc>
            </a:pPr>
            <a:r>
              <a:rPr lang="en-US" sz="2400" dirty="0">
                <a:solidFill>
                  <a:schemeClr val="bg1"/>
                </a:solidFill>
                <a:latin typeface="Garamond" panose="02020404030301010803" pitchFamily="18" charset="0"/>
              </a:rPr>
              <a:t>S: </a:t>
            </a:r>
            <a:r>
              <a:rPr lang="en-US" sz="2400" dirty="0" err="1">
                <a:solidFill>
                  <a:schemeClr val="bg1"/>
                </a:solidFill>
                <a:latin typeface="Garamond" panose="02020404030301010803" pitchFamily="18" charset="0"/>
              </a:rPr>
              <a:t>Seveda</a:t>
            </a:r>
            <a:r>
              <a:rPr lang="en-US" sz="2400" dirty="0">
                <a:solidFill>
                  <a:schemeClr val="bg1"/>
                </a:solidFill>
                <a:latin typeface="Garamond" panose="02020404030301010803" pitchFamily="18" charset="0"/>
              </a:rPr>
              <a:t>.</a:t>
            </a:r>
          </a:p>
          <a:p>
            <a:pPr>
              <a:lnSpc>
                <a:spcPct val="150000"/>
              </a:lnSpc>
            </a:pPr>
            <a:r>
              <a:rPr lang="en-US" sz="2400" dirty="0">
                <a:solidFill>
                  <a:schemeClr val="bg1"/>
                </a:solidFill>
                <a:latin typeface="Garamond" panose="02020404030301010803" pitchFamily="18" charset="0"/>
              </a:rPr>
              <a:t>U: </a:t>
            </a:r>
            <a:r>
              <a:rPr lang="en-US" sz="2400" dirty="0" err="1">
                <a:solidFill>
                  <a:schemeClr val="bg1"/>
                </a:solidFill>
                <a:latin typeface="Garamond" panose="02020404030301010803" pitchFamily="18" charset="0"/>
              </a:rPr>
              <a:t>Phu</a:t>
            </a:r>
            <a:r>
              <a:rPr lang="en-US" sz="2400" dirty="0">
                <a:solidFill>
                  <a:schemeClr val="bg1"/>
                </a:solidFill>
                <a:latin typeface="Garamond" panose="02020404030301010803" pitchFamily="18" charset="0"/>
              </a:rPr>
              <a:t>, </a:t>
            </a:r>
            <a:r>
              <a:rPr lang="en-US" sz="2400" dirty="0" err="1">
                <a:solidFill>
                  <a:schemeClr val="bg1"/>
                </a:solidFill>
                <a:latin typeface="Garamond" panose="02020404030301010803" pitchFamily="18" charset="0"/>
              </a:rPr>
              <a:t>še</a:t>
            </a:r>
            <a:r>
              <a:rPr lang="en-US" sz="2400" dirty="0">
                <a:solidFill>
                  <a:schemeClr val="bg1"/>
                </a:solidFill>
                <a:latin typeface="Garamond" panose="02020404030301010803" pitchFamily="18" charset="0"/>
              </a:rPr>
              <a:t> dobro, da </a:t>
            </a:r>
            <a:r>
              <a:rPr lang="en-US" sz="2400" dirty="0" err="1">
                <a:solidFill>
                  <a:schemeClr val="bg1"/>
                </a:solidFill>
                <a:latin typeface="Garamond" panose="02020404030301010803" pitchFamily="18" charset="0"/>
              </a:rPr>
              <a:t>sem</a:t>
            </a:r>
            <a:r>
              <a:rPr lang="en-US" sz="2400" dirty="0">
                <a:solidFill>
                  <a:schemeClr val="bg1"/>
                </a:solidFill>
                <a:latin typeface="Garamond" panose="02020404030301010803" pitchFamily="18" charset="0"/>
              </a:rPr>
              <a:t> </a:t>
            </a:r>
            <a:r>
              <a:rPr lang="en-US" sz="2400" dirty="0" err="1">
                <a:solidFill>
                  <a:schemeClr val="bg1"/>
                </a:solidFill>
                <a:latin typeface="Garamond" panose="02020404030301010803" pitchFamily="18" charset="0"/>
              </a:rPr>
              <a:t>preveril</a:t>
            </a:r>
            <a:r>
              <a:rPr lang="en-US" sz="2400" dirty="0">
                <a:solidFill>
                  <a:schemeClr val="bg1"/>
                </a:solidFill>
                <a:latin typeface="Garamond" panose="02020404030301010803" pitchFamily="18" charset="0"/>
              </a:rPr>
              <a:t>.</a:t>
            </a:r>
          </a:p>
        </p:txBody>
      </p:sp>
    </p:spTree>
    <p:extLst>
      <p:ext uri="{BB962C8B-B14F-4D97-AF65-F5344CB8AC3E}">
        <p14:creationId xmlns:p14="http://schemas.microsoft.com/office/powerpoint/2010/main" val="40144165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značba mesta številke diapozitiva 3"/>
          <p:cNvSpPr>
            <a:spLocks noGrp="1"/>
          </p:cNvSpPr>
          <p:nvPr>
            <p:ph type="sldNum" sz="quarter" idx="12"/>
          </p:nvPr>
        </p:nvSpPr>
        <p:spPr>
          <a:xfrm>
            <a:off x="11192932" y="6381756"/>
            <a:ext cx="703083" cy="365125"/>
          </a:xfrm>
        </p:spPr>
        <p:txBody>
          <a:bodyPr/>
          <a:lstStyle/>
          <a:p>
            <a:fld id="{95AE4338-550A-4229-82D0-093D8DE92AC4}" type="slidenum">
              <a:rPr lang="sl-SI" sz="1600" dirty="0">
                <a:solidFill>
                  <a:schemeClr val="bg1"/>
                </a:solidFill>
                <a:latin typeface="Garamond" panose="02020404030301010803" pitchFamily="18" charset="0"/>
              </a:rPr>
              <a:t>22</a:t>
            </a:fld>
            <a:endParaRPr lang="sl-SI" sz="1600" dirty="0">
              <a:solidFill>
                <a:schemeClr val="bg1"/>
              </a:solidFill>
              <a:latin typeface="Garamond" panose="02020404030301010803" pitchFamily="18" charset="0"/>
            </a:endParaRPr>
          </a:p>
        </p:txBody>
      </p:sp>
      <p:sp>
        <p:nvSpPr>
          <p:cNvPr id="3" name="Naslov 1"/>
          <p:cNvSpPr>
            <a:spLocks noGrp="1"/>
          </p:cNvSpPr>
          <p:nvPr>
            <p:ph type="title"/>
          </p:nvPr>
        </p:nvSpPr>
        <p:spPr>
          <a:xfrm>
            <a:off x="387669" y="1307175"/>
            <a:ext cx="7648575" cy="600075"/>
          </a:xfrm>
        </p:spPr>
        <p:txBody>
          <a:bodyPr>
            <a:normAutofit/>
          </a:bodyPr>
          <a:lstStyle/>
          <a:p>
            <a:r>
              <a:rPr lang="sl-SI" sz="3600" dirty="0">
                <a:solidFill>
                  <a:srgbClr val="E12F29"/>
                </a:solidFill>
                <a:latin typeface="Garamond" panose="02020404030301010803" pitchFamily="18" charset="0"/>
              </a:rPr>
              <a:t>Šolanje II.</a:t>
            </a:r>
          </a:p>
        </p:txBody>
      </p:sp>
      <p:sp>
        <p:nvSpPr>
          <p:cNvPr id="5" name="Označba mesta vsebine 2"/>
          <p:cNvSpPr>
            <a:spLocks noGrp="1"/>
          </p:cNvSpPr>
          <p:nvPr>
            <p:ph idx="1"/>
          </p:nvPr>
        </p:nvSpPr>
        <p:spPr>
          <a:xfrm>
            <a:off x="463875" y="1976431"/>
            <a:ext cx="5344643" cy="4331428"/>
          </a:xfrm>
        </p:spPr>
        <p:txBody>
          <a:bodyPr>
            <a:normAutofit/>
          </a:bodyPr>
          <a:lstStyle/>
          <a:p>
            <a:pPr>
              <a:lnSpc>
                <a:spcPct val="120000"/>
              </a:lnSpc>
              <a:spcBef>
                <a:spcPts val="536"/>
              </a:spcBef>
              <a:buClr>
                <a:srgbClr val="FF0000"/>
              </a:buClr>
              <a:buSzPct val="70000"/>
              <a:buFont typeface="Wingdings" panose="05000000000000000000" pitchFamily="2" charset="2"/>
              <a:buChar char="§"/>
              <a:defRPr/>
            </a:pPr>
            <a:r>
              <a:rPr lang="sl-SI" sz="3200" dirty="0">
                <a:latin typeface="Garamond"/>
                <a:cs typeface="Garamond"/>
                <a:sym typeface="Garamond" pitchFamily="18" charset="0"/>
              </a:rPr>
              <a:t>Še en primer, kako neživljenjsko pisane varnostne smernice zmanjšajo varnost – V tem primeru prisiljena visoka kompleksnost gesel.</a:t>
            </a:r>
          </a:p>
          <a:p>
            <a:pPr>
              <a:lnSpc>
                <a:spcPct val="120000"/>
              </a:lnSpc>
              <a:spcBef>
                <a:spcPts val="536"/>
              </a:spcBef>
              <a:buClr>
                <a:srgbClr val="FF0000"/>
              </a:buClr>
              <a:buSzPct val="70000"/>
              <a:buFont typeface="Wingdings" panose="05000000000000000000" pitchFamily="2" charset="2"/>
              <a:buChar char="§"/>
              <a:defRPr/>
            </a:pPr>
            <a:r>
              <a:rPr lang="sl-SI" sz="3200" dirty="0">
                <a:latin typeface="Garamond"/>
                <a:cs typeface="Garamond"/>
                <a:sym typeface="Garamond" pitchFamily="18" charset="0"/>
              </a:rPr>
              <a:t>Primer je s Poljske TV.</a:t>
            </a:r>
          </a:p>
        </p:txBody>
      </p:sp>
      <p:sp>
        <p:nvSpPr>
          <p:cNvPr id="13" name="Označba mesta vsebine 2">
            <a:extLst>
              <a:ext uri="{FF2B5EF4-FFF2-40B4-BE49-F238E27FC236}">
                <a16:creationId xmlns:a16="http://schemas.microsoft.com/office/drawing/2014/main" id="{FE3388FB-7B6D-43A7-BF35-9BF778C7F53B}"/>
              </a:ext>
            </a:extLst>
          </p:cNvPr>
          <p:cNvSpPr txBox="1">
            <a:spLocks/>
          </p:cNvSpPr>
          <p:nvPr/>
        </p:nvSpPr>
        <p:spPr>
          <a:xfrm>
            <a:off x="451895" y="6411716"/>
            <a:ext cx="11288209" cy="365126"/>
          </a:xfrm>
          <a:prstGeom prst="rect">
            <a:avLst/>
          </a:prstGeom>
        </p:spPr>
        <p:txBody>
          <a:bodyPr vert="horz" lIns="91440" tIns="45720" rIns="91440" bIns="45720" rtlCol="0">
            <a:normAutofit lnSpcReduction="10000"/>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536"/>
              </a:spcBef>
              <a:buClr>
                <a:srgbClr val="FF0000"/>
              </a:buClr>
              <a:buSzPct val="70000"/>
              <a:buNone/>
              <a:defRPr/>
            </a:pPr>
            <a:r>
              <a:rPr lang="en-US" sz="2000" dirty="0">
                <a:latin typeface="Garamond"/>
                <a:cs typeface="Garamond"/>
                <a:sym typeface="Garamond" pitchFamily="18" charset="0"/>
              </a:rPr>
              <a:t>david.modic@fri.uni-lj.si</a:t>
            </a:r>
            <a:endParaRPr lang="sl-SI" sz="2000" dirty="0">
              <a:latin typeface="Garamond"/>
              <a:cs typeface="Garamond"/>
              <a:sym typeface="Garamond" pitchFamily="18" charset="0"/>
            </a:endParaRPr>
          </a:p>
          <a:p>
            <a:pPr algn="ctr">
              <a:spcBef>
                <a:spcPts val="536"/>
              </a:spcBef>
              <a:buClr>
                <a:srgbClr val="FF0000"/>
              </a:buClr>
              <a:buSzPct val="70000"/>
              <a:buFont typeface="Wingdings" panose="05000000000000000000" pitchFamily="2" charset="2"/>
              <a:buChar char="§"/>
              <a:defRPr/>
            </a:pPr>
            <a:endParaRPr lang="sl-SI" sz="2000" dirty="0">
              <a:latin typeface="Garamond"/>
              <a:cs typeface="Garamond"/>
              <a:sym typeface="Garamond" pitchFamily="18" charset="0"/>
            </a:endParaRPr>
          </a:p>
        </p:txBody>
      </p:sp>
      <p:pic>
        <p:nvPicPr>
          <p:cNvPr id="9" name="Picture 8">
            <a:extLst>
              <a:ext uri="{FF2B5EF4-FFF2-40B4-BE49-F238E27FC236}">
                <a16:creationId xmlns:a16="http://schemas.microsoft.com/office/drawing/2014/main" id="{A8C36AE5-DE36-4940-A038-68477E4BB10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23827" y="1307175"/>
            <a:ext cx="6568173" cy="4866779"/>
          </a:xfrm>
          <a:prstGeom prst="rect">
            <a:avLst/>
          </a:prstGeom>
        </p:spPr>
      </p:pic>
    </p:spTree>
    <p:extLst>
      <p:ext uri="{BB962C8B-B14F-4D97-AF65-F5344CB8AC3E}">
        <p14:creationId xmlns:p14="http://schemas.microsoft.com/office/powerpoint/2010/main" val="340155018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značba mesta številke diapozitiva 3"/>
          <p:cNvSpPr>
            <a:spLocks noGrp="1"/>
          </p:cNvSpPr>
          <p:nvPr>
            <p:ph type="sldNum" sz="quarter" idx="12"/>
          </p:nvPr>
        </p:nvSpPr>
        <p:spPr>
          <a:xfrm>
            <a:off x="11192932" y="6381756"/>
            <a:ext cx="703083" cy="365125"/>
          </a:xfrm>
        </p:spPr>
        <p:txBody>
          <a:bodyPr/>
          <a:lstStyle/>
          <a:p>
            <a:fld id="{95AE4338-550A-4229-82D0-093D8DE92AC4}" type="slidenum">
              <a:rPr lang="sl-SI" sz="1600" dirty="0">
                <a:solidFill>
                  <a:schemeClr val="bg1"/>
                </a:solidFill>
                <a:latin typeface="Garamond" panose="02020404030301010803" pitchFamily="18" charset="0"/>
              </a:rPr>
              <a:t>23</a:t>
            </a:fld>
            <a:endParaRPr lang="sl-SI" sz="1600" dirty="0">
              <a:solidFill>
                <a:schemeClr val="bg1"/>
              </a:solidFill>
              <a:latin typeface="Garamond" panose="02020404030301010803" pitchFamily="18" charset="0"/>
            </a:endParaRPr>
          </a:p>
        </p:txBody>
      </p:sp>
      <p:sp>
        <p:nvSpPr>
          <p:cNvPr id="3" name="Naslov 1"/>
          <p:cNvSpPr>
            <a:spLocks noGrp="1"/>
          </p:cNvSpPr>
          <p:nvPr>
            <p:ph type="title"/>
          </p:nvPr>
        </p:nvSpPr>
        <p:spPr>
          <a:xfrm>
            <a:off x="387669" y="1307175"/>
            <a:ext cx="7648575" cy="600075"/>
          </a:xfrm>
        </p:spPr>
        <p:txBody>
          <a:bodyPr>
            <a:normAutofit/>
          </a:bodyPr>
          <a:lstStyle/>
          <a:p>
            <a:r>
              <a:rPr lang="sl-SI" sz="3600" dirty="0">
                <a:solidFill>
                  <a:srgbClr val="E12F29"/>
                </a:solidFill>
                <a:latin typeface="Garamond" panose="02020404030301010803" pitchFamily="18" charset="0"/>
              </a:rPr>
              <a:t>Sekundarna viktimizacija</a:t>
            </a:r>
          </a:p>
        </p:txBody>
      </p:sp>
      <p:sp>
        <p:nvSpPr>
          <p:cNvPr id="5" name="Označba mesta vsebine 2"/>
          <p:cNvSpPr>
            <a:spLocks noGrp="1"/>
          </p:cNvSpPr>
          <p:nvPr>
            <p:ph idx="1"/>
          </p:nvPr>
        </p:nvSpPr>
        <p:spPr>
          <a:xfrm>
            <a:off x="463875" y="1976431"/>
            <a:ext cx="11288209" cy="4331428"/>
          </a:xfrm>
        </p:spPr>
        <p:txBody>
          <a:bodyPr>
            <a:normAutofit/>
          </a:bodyPr>
          <a:lstStyle/>
          <a:p>
            <a:pPr>
              <a:lnSpc>
                <a:spcPct val="120000"/>
              </a:lnSpc>
              <a:spcBef>
                <a:spcPts val="536"/>
              </a:spcBef>
              <a:buClr>
                <a:srgbClr val="FF0000"/>
              </a:buClr>
              <a:buSzPct val="70000"/>
              <a:buFont typeface="Wingdings" panose="05000000000000000000" pitchFamily="2" charset="2"/>
              <a:buChar char="§"/>
              <a:defRPr/>
            </a:pPr>
            <a:r>
              <a:rPr lang="sl-SI" sz="3200" dirty="0">
                <a:latin typeface="Garamond"/>
                <a:cs typeface="Garamond"/>
                <a:sym typeface="Garamond" pitchFamily="18" charset="0"/>
              </a:rPr>
              <a:t>S.V. – ko si </a:t>
            </a:r>
            <a:r>
              <a:rPr lang="sl-SI" sz="3200" dirty="0" err="1">
                <a:latin typeface="Garamond"/>
                <a:cs typeface="Garamond"/>
                <a:sym typeface="Garamond" pitchFamily="18" charset="0"/>
              </a:rPr>
              <a:t>viktimiziran</a:t>
            </a:r>
            <a:r>
              <a:rPr lang="sl-SI" sz="3200" dirty="0">
                <a:latin typeface="Garamond"/>
                <a:cs typeface="Garamond"/>
                <a:sym typeface="Garamond" pitchFamily="18" charset="0"/>
              </a:rPr>
              <a:t> še enkrat, ker si prej bil žrtev.</a:t>
            </a:r>
          </a:p>
          <a:p>
            <a:pPr lvl="1">
              <a:lnSpc>
                <a:spcPct val="120000"/>
              </a:lnSpc>
              <a:spcBef>
                <a:spcPts val="536"/>
              </a:spcBef>
              <a:buClr>
                <a:srgbClr val="FF0000"/>
              </a:buClr>
              <a:buSzPct val="70000"/>
              <a:buFont typeface="Wingdings" panose="05000000000000000000" pitchFamily="2" charset="2"/>
              <a:buChar char="§"/>
              <a:defRPr/>
            </a:pPr>
            <a:r>
              <a:rPr lang="sl-SI" sz="2800" dirty="0">
                <a:latin typeface="Garamond"/>
                <a:cs typeface="Garamond"/>
                <a:sym typeface="Garamond" pitchFamily="18" charset="0"/>
              </a:rPr>
              <a:t>„Kaj pa je bil </a:t>
            </a:r>
            <a:r>
              <a:rPr lang="sl-SI" sz="2800" dirty="0" err="1">
                <a:latin typeface="Garamond"/>
                <a:cs typeface="Garamond"/>
                <a:sym typeface="Garamond" pitchFamily="18" charset="0"/>
              </a:rPr>
              <a:t>tolk</a:t>
            </a:r>
            <a:r>
              <a:rPr lang="sl-SI" sz="2800" dirty="0">
                <a:latin typeface="Garamond"/>
                <a:cs typeface="Garamond"/>
                <a:sym typeface="Garamond" pitchFamily="18" charset="0"/>
              </a:rPr>
              <a:t> pohlepen, da je nasedel na nigerijsko prevaro!“</a:t>
            </a:r>
          </a:p>
          <a:p>
            <a:pPr lvl="1">
              <a:lnSpc>
                <a:spcPct val="120000"/>
              </a:lnSpc>
              <a:spcBef>
                <a:spcPts val="536"/>
              </a:spcBef>
              <a:buClr>
                <a:srgbClr val="FF0000"/>
              </a:buClr>
              <a:buSzPct val="70000"/>
              <a:buFont typeface="Wingdings" panose="05000000000000000000" pitchFamily="2" charset="2"/>
              <a:buChar char="§"/>
              <a:defRPr/>
            </a:pPr>
            <a:r>
              <a:rPr lang="sl-SI" sz="2800" dirty="0">
                <a:latin typeface="Garamond"/>
                <a:cs typeface="Garamond"/>
                <a:sym typeface="Garamond" pitchFamily="18" charset="0"/>
              </a:rPr>
              <a:t>„Jasno, da so jo posilil, kaj pa nosi mini krilca!“</a:t>
            </a:r>
          </a:p>
          <a:p>
            <a:pPr lvl="1">
              <a:lnSpc>
                <a:spcPct val="120000"/>
              </a:lnSpc>
              <a:spcBef>
                <a:spcPts val="536"/>
              </a:spcBef>
              <a:buClr>
                <a:srgbClr val="FF0000"/>
              </a:buClr>
              <a:buSzPct val="70000"/>
              <a:buFont typeface="Wingdings" panose="05000000000000000000" pitchFamily="2" charset="2"/>
              <a:buChar char="§"/>
              <a:defRPr/>
            </a:pPr>
            <a:r>
              <a:rPr lang="sl-SI" sz="2800" dirty="0">
                <a:latin typeface="Garamond"/>
                <a:cs typeface="Garamond"/>
                <a:sym typeface="Garamond" pitchFamily="18" charset="0"/>
              </a:rPr>
              <a:t>„Glejte bebčka, ki ne loči resnične od lažne pošte!“</a:t>
            </a:r>
          </a:p>
          <a:p>
            <a:pPr>
              <a:lnSpc>
                <a:spcPct val="120000"/>
              </a:lnSpc>
              <a:spcBef>
                <a:spcPts val="536"/>
              </a:spcBef>
              <a:buClr>
                <a:srgbClr val="FF0000"/>
              </a:buClr>
              <a:buSzPct val="70000"/>
              <a:buFont typeface="Wingdings" panose="05000000000000000000" pitchFamily="2" charset="2"/>
              <a:buChar char="§"/>
              <a:defRPr/>
            </a:pPr>
            <a:r>
              <a:rPr lang="sl-SI" sz="3200" dirty="0">
                <a:latin typeface="Garamond"/>
                <a:cs typeface="Garamond"/>
                <a:sym typeface="Garamond" pitchFamily="18" charset="0"/>
              </a:rPr>
              <a:t>Samo ~ 25% spletnih prevar žrtve prijavijo, ker se bojijo sekundarne viktimizacije (</a:t>
            </a:r>
            <a:r>
              <a:rPr lang="sl-SI" sz="3200" dirty="0" err="1">
                <a:latin typeface="Garamond"/>
                <a:cs typeface="Garamond"/>
                <a:sym typeface="Garamond" pitchFamily="18" charset="0"/>
              </a:rPr>
              <a:t>Copes</a:t>
            </a:r>
            <a:r>
              <a:rPr lang="sl-SI" sz="3200" dirty="0">
                <a:latin typeface="Garamond"/>
                <a:cs typeface="Garamond"/>
                <a:sym typeface="Garamond" pitchFamily="18" charset="0"/>
              </a:rPr>
              <a:t>, </a:t>
            </a:r>
            <a:r>
              <a:rPr lang="sl-SI" sz="3200" dirty="0" err="1">
                <a:latin typeface="Garamond"/>
                <a:cs typeface="Garamond"/>
                <a:sym typeface="Garamond" pitchFamily="18" charset="0"/>
              </a:rPr>
              <a:t>Kerley</a:t>
            </a:r>
            <a:r>
              <a:rPr lang="sl-SI" sz="3200" dirty="0">
                <a:latin typeface="Garamond"/>
                <a:cs typeface="Garamond"/>
                <a:sym typeface="Garamond" pitchFamily="18" charset="0"/>
              </a:rPr>
              <a:t>, Mason &amp; van </a:t>
            </a:r>
            <a:r>
              <a:rPr lang="sl-SI" sz="3200" dirty="0" err="1">
                <a:latin typeface="Garamond"/>
                <a:cs typeface="Garamond"/>
                <a:sym typeface="Garamond" pitchFamily="18" charset="0"/>
              </a:rPr>
              <a:t>Wyk</a:t>
            </a:r>
            <a:r>
              <a:rPr lang="sl-SI" sz="3200" dirty="0">
                <a:latin typeface="Garamond"/>
                <a:cs typeface="Garamond"/>
                <a:sym typeface="Garamond" pitchFamily="18" charset="0"/>
              </a:rPr>
              <a:t>, 2001).</a:t>
            </a:r>
          </a:p>
          <a:p>
            <a:pPr>
              <a:lnSpc>
                <a:spcPct val="120000"/>
              </a:lnSpc>
              <a:spcBef>
                <a:spcPts val="536"/>
              </a:spcBef>
              <a:buClr>
                <a:srgbClr val="FF0000"/>
              </a:buClr>
              <a:buSzPct val="70000"/>
              <a:buFont typeface="Wingdings" panose="05000000000000000000" pitchFamily="2" charset="2"/>
              <a:buChar char="§"/>
              <a:defRPr/>
            </a:pPr>
            <a:r>
              <a:rPr lang="sl-SI" sz="3200" dirty="0">
                <a:latin typeface="Garamond"/>
                <a:cs typeface="Garamond"/>
                <a:sym typeface="Garamond" pitchFamily="18" charset="0"/>
              </a:rPr>
              <a:t>Resničen primer neke angleške univerze (ni bil Cambridge </a:t>
            </a:r>
            <a:r>
              <a:rPr lang="sl-SI" sz="3200" dirty="0">
                <a:latin typeface="Garamond"/>
                <a:cs typeface="Garamond"/>
                <a:sym typeface="Wingdings" panose="05000000000000000000" pitchFamily="2" charset="2"/>
              </a:rPr>
              <a:t> ).</a:t>
            </a:r>
            <a:endParaRPr lang="sl-SI" sz="3200" dirty="0">
              <a:latin typeface="Garamond"/>
              <a:cs typeface="Garamond"/>
              <a:sym typeface="Garamond" pitchFamily="18" charset="0"/>
            </a:endParaRPr>
          </a:p>
        </p:txBody>
      </p:sp>
      <p:sp>
        <p:nvSpPr>
          <p:cNvPr id="13" name="Označba mesta vsebine 2">
            <a:extLst>
              <a:ext uri="{FF2B5EF4-FFF2-40B4-BE49-F238E27FC236}">
                <a16:creationId xmlns:a16="http://schemas.microsoft.com/office/drawing/2014/main" id="{FE3388FB-7B6D-43A7-BF35-9BF778C7F53B}"/>
              </a:ext>
            </a:extLst>
          </p:cNvPr>
          <p:cNvSpPr txBox="1">
            <a:spLocks/>
          </p:cNvSpPr>
          <p:nvPr/>
        </p:nvSpPr>
        <p:spPr>
          <a:xfrm>
            <a:off x="451895" y="6411716"/>
            <a:ext cx="11288209" cy="365126"/>
          </a:xfrm>
          <a:prstGeom prst="rect">
            <a:avLst/>
          </a:prstGeom>
        </p:spPr>
        <p:txBody>
          <a:bodyPr vert="horz" lIns="91440" tIns="45720" rIns="91440" bIns="45720" rtlCol="0">
            <a:normAutofit lnSpcReduction="10000"/>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536"/>
              </a:spcBef>
              <a:buClr>
                <a:srgbClr val="FF0000"/>
              </a:buClr>
              <a:buSzPct val="70000"/>
              <a:buNone/>
              <a:defRPr/>
            </a:pPr>
            <a:r>
              <a:rPr lang="en-US" sz="2000" dirty="0">
                <a:latin typeface="Garamond"/>
                <a:cs typeface="Garamond"/>
                <a:sym typeface="Garamond" pitchFamily="18" charset="0"/>
              </a:rPr>
              <a:t>david.modic@fri.uni-lj.si</a:t>
            </a:r>
            <a:endParaRPr lang="sl-SI" sz="2000" dirty="0">
              <a:latin typeface="Garamond"/>
              <a:cs typeface="Garamond"/>
              <a:sym typeface="Garamond" pitchFamily="18" charset="0"/>
            </a:endParaRPr>
          </a:p>
          <a:p>
            <a:pPr algn="ctr">
              <a:spcBef>
                <a:spcPts val="536"/>
              </a:spcBef>
              <a:buClr>
                <a:srgbClr val="FF0000"/>
              </a:buClr>
              <a:buSzPct val="70000"/>
              <a:buFont typeface="Wingdings" panose="05000000000000000000" pitchFamily="2" charset="2"/>
              <a:buChar char="§"/>
              <a:defRPr/>
            </a:pPr>
            <a:endParaRPr lang="sl-SI" sz="2000" dirty="0">
              <a:latin typeface="Garamond"/>
              <a:cs typeface="Garamond"/>
              <a:sym typeface="Garamond" pitchFamily="18" charset="0"/>
            </a:endParaRPr>
          </a:p>
        </p:txBody>
      </p:sp>
    </p:spTree>
    <p:extLst>
      <p:ext uri="{BB962C8B-B14F-4D97-AF65-F5344CB8AC3E}">
        <p14:creationId xmlns:p14="http://schemas.microsoft.com/office/powerpoint/2010/main" val="26321635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značba mesta številke diapozitiva 3"/>
          <p:cNvSpPr>
            <a:spLocks noGrp="1"/>
          </p:cNvSpPr>
          <p:nvPr>
            <p:ph type="sldNum" sz="quarter" idx="12"/>
          </p:nvPr>
        </p:nvSpPr>
        <p:spPr>
          <a:xfrm>
            <a:off x="11192932" y="6381756"/>
            <a:ext cx="703083" cy="365125"/>
          </a:xfrm>
        </p:spPr>
        <p:txBody>
          <a:bodyPr/>
          <a:lstStyle/>
          <a:p>
            <a:fld id="{95AE4338-550A-4229-82D0-093D8DE92AC4}" type="slidenum">
              <a:rPr lang="sl-SI" sz="1600" dirty="0">
                <a:solidFill>
                  <a:schemeClr val="bg1"/>
                </a:solidFill>
                <a:latin typeface="Garamond" panose="02020404030301010803" pitchFamily="18" charset="0"/>
              </a:rPr>
              <a:t>24</a:t>
            </a:fld>
            <a:endParaRPr lang="sl-SI" sz="1600" dirty="0">
              <a:solidFill>
                <a:schemeClr val="bg1"/>
              </a:solidFill>
              <a:latin typeface="Garamond" panose="02020404030301010803" pitchFamily="18" charset="0"/>
            </a:endParaRPr>
          </a:p>
        </p:txBody>
      </p:sp>
      <p:sp>
        <p:nvSpPr>
          <p:cNvPr id="3" name="Naslov 1"/>
          <p:cNvSpPr>
            <a:spLocks noGrp="1"/>
          </p:cNvSpPr>
          <p:nvPr>
            <p:ph type="title"/>
          </p:nvPr>
        </p:nvSpPr>
        <p:spPr>
          <a:xfrm>
            <a:off x="387669" y="1307175"/>
            <a:ext cx="7648575" cy="600075"/>
          </a:xfrm>
        </p:spPr>
        <p:txBody>
          <a:bodyPr>
            <a:normAutofit/>
          </a:bodyPr>
          <a:lstStyle/>
          <a:p>
            <a:r>
              <a:rPr lang="sl-SI" sz="3600" dirty="0">
                <a:solidFill>
                  <a:srgbClr val="E12F29"/>
                </a:solidFill>
                <a:latin typeface="Garamond" panose="02020404030301010803" pitchFamily="18" charset="0"/>
              </a:rPr>
              <a:t>Zatečeno stanje II.</a:t>
            </a:r>
          </a:p>
        </p:txBody>
      </p:sp>
      <p:sp>
        <p:nvSpPr>
          <p:cNvPr id="5" name="Označba mesta vsebine 2"/>
          <p:cNvSpPr>
            <a:spLocks noGrp="1"/>
          </p:cNvSpPr>
          <p:nvPr>
            <p:ph idx="1"/>
          </p:nvPr>
        </p:nvSpPr>
        <p:spPr>
          <a:xfrm>
            <a:off x="463875" y="1976431"/>
            <a:ext cx="11432140" cy="4331428"/>
          </a:xfrm>
        </p:spPr>
        <p:txBody>
          <a:bodyPr>
            <a:normAutofit/>
          </a:bodyPr>
          <a:lstStyle/>
          <a:p>
            <a:pPr>
              <a:lnSpc>
                <a:spcPct val="120000"/>
              </a:lnSpc>
              <a:spcBef>
                <a:spcPts val="536"/>
              </a:spcBef>
              <a:buClr>
                <a:srgbClr val="FF0000"/>
              </a:buClr>
              <a:buSzPct val="70000"/>
              <a:buFont typeface="Wingdings" panose="05000000000000000000" pitchFamily="2" charset="2"/>
              <a:buChar char="§"/>
              <a:defRPr/>
            </a:pPr>
            <a:r>
              <a:rPr lang="sl-SI" sz="3200" dirty="0">
                <a:latin typeface="Garamond"/>
                <a:cs typeface="Garamond"/>
                <a:sym typeface="Garamond" pitchFamily="18" charset="0"/>
              </a:rPr>
              <a:t>Hekerji bodo: </a:t>
            </a:r>
          </a:p>
          <a:p>
            <a:pPr lvl="1">
              <a:lnSpc>
                <a:spcPct val="120000"/>
              </a:lnSpc>
              <a:spcBef>
                <a:spcPts val="536"/>
              </a:spcBef>
              <a:buClr>
                <a:srgbClr val="FF0000"/>
              </a:buClr>
              <a:buSzPct val="70000"/>
              <a:buFont typeface="Wingdings" panose="05000000000000000000" pitchFamily="2" charset="2"/>
              <a:buChar char="§"/>
              <a:defRPr/>
            </a:pPr>
            <a:r>
              <a:rPr lang="sl-SI" sz="2800" dirty="0">
                <a:latin typeface="Garamond"/>
                <a:cs typeface="Garamond"/>
                <a:sym typeface="Garamond" pitchFamily="18" charset="0"/>
              </a:rPr>
              <a:t>Izvedli več ciklov izboljševanja napada.</a:t>
            </a:r>
          </a:p>
          <a:p>
            <a:pPr lvl="1">
              <a:lnSpc>
                <a:spcPct val="120000"/>
              </a:lnSpc>
              <a:spcBef>
                <a:spcPts val="536"/>
              </a:spcBef>
              <a:buClr>
                <a:srgbClr val="FF0000"/>
              </a:buClr>
              <a:buSzPct val="70000"/>
              <a:buFont typeface="Wingdings" panose="05000000000000000000" pitchFamily="2" charset="2"/>
              <a:buChar char="§"/>
              <a:defRPr/>
            </a:pPr>
            <a:r>
              <a:rPr lang="sl-SI" sz="2800" dirty="0">
                <a:latin typeface="Garamond"/>
                <a:cs typeface="Garamond"/>
                <a:sym typeface="Garamond" pitchFamily="18" charset="0"/>
              </a:rPr>
              <a:t>Pasivno zbrali čim več informacij o tarči (</a:t>
            </a:r>
            <a:r>
              <a:rPr lang="sl-SI" sz="2800" i="1" dirty="0" err="1">
                <a:latin typeface="Garamond"/>
                <a:cs typeface="Garamond"/>
                <a:sym typeface="Garamond" pitchFamily="18" charset="0"/>
              </a:rPr>
              <a:t>OSInt</a:t>
            </a:r>
            <a:r>
              <a:rPr lang="sl-SI" sz="2800" i="1" dirty="0">
                <a:latin typeface="Garamond"/>
                <a:cs typeface="Garamond"/>
                <a:sym typeface="Garamond" pitchFamily="18" charset="0"/>
              </a:rPr>
              <a:t> </a:t>
            </a:r>
            <a:r>
              <a:rPr lang="sl-SI" sz="2800" i="1" dirty="0" err="1">
                <a:latin typeface="Garamond"/>
                <a:cs typeface="Garamond"/>
                <a:sym typeface="Garamond" pitchFamily="18" charset="0"/>
              </a:rPr>
              <a:t>gathering</a:t>
            </a:r>
            <a:r>
              <a:rPr lang="sl-SI" sz="2800" dirty="0">
                <a:latin typeface="Garamond"/>
                <a:cs typeface="Garamond"/>
                <a:sym typeface="Garamond" pitchFamily="18" charset="0"/>
              </a:rPr>
              <a:t>!).</a:t>
            </a:r>
          </a:p>
          <a:p>
            <a:pPr lvl="1">
              <a:lnSpc>
                <a:spcPct val="120000"/>
              </a:lnSpc>
              <a:spcBef>
                <a:spcPts val="536"/>
              </a:spcBef>
              <a:buClr>
                <a:srgbClr val="FF0000"/>
              </a:buClr>
              <a:buSzPct val="70000"/>
              <a:buFont typeface="Wingdings" panose="05000000000000000000" pitchFamily="2" charset="2"/>
              <a:buChar char="§"/>
              <a:defRPr/>
            </a:pPr>
            <a:r>
              <a:rPr lang="sl-SI" sz="2800" dirty="0">
                <a:latin typeface="Garamond"/>
                <a:cs typeface="Garamond"/>
                <a:sym typeface="Garamond" pitchFamily="18" charset="0"/>
              </a:rPr>
              <a:t>Vzpostavili zaupanje.</a:t>
            </a:r>
          </a:p>
        </p:txBody>
      </p:sp>
      <p:sp>
        <p:nvSpPr>
          <p:cNvPr id="13" name="Označba mesta vsebine 2">
            <a:extLst>
              <a:ext uri="{FF2B5EF4-FFF2-40B4-BE49-F238E27FC236}">
                <a16:creationId xmlns:a16="http://schemas.microsoft.com/office/drawing/2014/main" id="{FE3388FB-7B6D-43A7-BF35-9BF778C7F53B}"/>
              </a:ext>
            </a:extLst>
          </p:cNvPr>
          <p:cNvSpPr txBox="1">
            <a:spLocks/>
          </p:cNvSpPr>
          <p:nvPr/>
        </p:nvSpPr>
        <p:spPr>
          <a:xfrm>
            <a:off x="451895" y="6411716"/>
            <a:ext cx="11288209" cy="365126"/>
          </a:xfrm>
          <a:prstGeom prst="rect">
            <a:avLst/>
          </a:prstGeom>
        </p:spPr>
        <p:txBody>
          <a:bodyPr vert="horz" lIns="91440" tIns="45720" rIns="91440" bIns="45720" rtlCol="0">
            <a:normAutofit lnSpcReduction="10000"/>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536"/>
              </a:spcBef>
              <a:buClr>
                <a:srgbClr val="FF0000"/>
              </a:buClr>
              <a:buSzPct val="70000"/>
              <a:buNone/>
              <a:defRPr/>
            </a:pPr>
            <a:r>
              <a:rPr lang="en-US" sz="2000" dirty="0">
                <a:latin typeface="Garamond"/>
                <a:cs typeface="Garamond"/>
                <a:sym typeface="Garamond" pitchFamily="18" charset="0"/>
              </a:rPr>
              <a:t>david.modic@fri.uni-lj.si</a:t>
            </a:r>
            <a:endParaRPr lang="sl-SI" sz="2000" dirty="0">
              <a:latin typeface="Garamond"/>
              <a:cs typeface="Garamond"/>
              <a:sym typeface="Garamond" pitchFamily="18" charset="0"/>
            </a:endParaRPr>
          </a:p>
          <a:p>
            <a:pPr algn="ctr">
              <a:spcBef>
                <a:spcPts val="536"/>
              </a:spcBef>
              <a:buClr>
                <a:srgbClr val="FF0000"/>
              </a:buClr>
              <a:buSzPct val="70000"/>
              <a:buFont typeface="Wingdings" panose="05000000000000000000" pitchFamily="2" charset="2"/>
              <a:buChar char="§"/>
              <a:defRPr/>
            </a:pPr>
            <a:endParaRPr lang="sl-SI" sz="2000" dirty="0">
              <a:latin typeface="Garamond"/>
              <a:cs typeface="Garamond"/>
              <a:sym typeface="Garamond" pitchFamily="18" charset="0"/>
            </a:endParaRPr>
          </a:p>
        </p:txBody>
      </p:sp>
      <p:pic>
        <p:nvPicPr>
          <p:cNvPr id="7" name="Picture 2" descr="Image result for ethics xkcd">
            <a:extLst>
              <a:ext uri="{FF2B5EF4-FFF2-40B4-BE49-F238E27FC236}">
                <a16:creationId xmlns:a16="http://schemas.microsoft.com/office/drawing/2014/main" id="{F290F28B-8E49-4C31-ADCA-2B7D4AE2CED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68416" y="0"/>
            <a:ext cx="5523584" cy="26274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6906830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značba mesta številke diapozitiva 3"/>
          <p:cNvSpPr>
            <a:spLocks noGrp="1"/>
          </p:cNvSpPr>
          <p:nvPr>
            <p:ph type="sldNum" sz="quarter" idx="12"/>
          </p:nvPr>
        </p:nvSpPr>
        <p:spPr>
          <a:xfrm>
            <a:off x="11192932" y="6381756"/>
            <a:ext cx="703083" cy="365125"/>
          </a:xfrm>
        </p:spPr>
        <p:txBody>
          <a:bodyPr/>
          <a:lstStyle/>
          <a:p>
            <a:fld id="{95AE4338-550A-4229-82D0-093D8DE92AC4}" type="slidenum">
              <a:rPr lang="sl-SI" sz="1600" dirty="0">
                <a:solidFill>
                  <a:schemeClr val="bg1"/>
                </a:solidFill>
                <a:latin typeface="Garamond" panose="02020404030301010803" pitchFamily="18" charset="0"/>
              </a:rPr>
              <a:t>25</a:t>
            </a:fld>
            <a:endParaRPr lang="sl-SI" sz="1600" dirty="0">
              <a:solidFill>
                <a:schemeClr val="bg1"/>
              </a:solidFill>
              <a:latin typeface="Garamond" panose="02020404030301010803" pitchFamily="18" charset="0"/>
            </a:endParaRPr>
          </a:p>
        </p:txBody>
      </p:sp>
      <p:sp>
        <p:nvSpPr>
          <p:cNvPr id="3" name="Naslov 1"/>
          <p:cNvSpPr>
            <a:spLocks noGrp="1"/>
          </p:cNvSpPr>
          <p:nvPr>
            <p:ph type="title"/>
          </p:nvPr>
        </p:nvSpPr>
        <p:spPr>
          <a:xfrm>
            <a:off x="387669" y="1307175"/>
            <a:ext cx="7648575" cy="600075"/>
          </a:xfrm>
        </p:spPr>
        <p:txBody>
          <a:bodyPr>
            <a:normAutofit/>
          </a:bodyPr>
          <a:lstStyle/>
          <a:p>
            <a:r>
              <a:rPr lang="sl-SI" sz="3600" dirty="0">
                <a:solidFill>
                  <a:srgbClr val="E12F29"/>
                </a:solidFill>
                <a:latin typeface="Garamond" panose="02020404030301010803" pitchFamily="18" charset="0"/>
              </a:rPr>
              <a:t>Praktični napotki</a:t>
            </a:r>
          </a:p>
        </p:txBody>
      </p:sp>
      <p:sp>
        <p:nvSpPr>
          <p:cNvPr id="5" name="Označba mesta vsebine 2"/>
          <p:cNvSpPr>
            <a:spLocks noGrp="1"/>
          </p:cNvSpPr>
          <p:nvPr>
            <p:ph idx="1"/>
          </p:nvPr>
        </p:nvSpPr>
        <p:spPr>
          <a:xfrm>
            <a:off x="463875" y="1976431"/>
            <a:ext cx="11432140" cy="4331428"/>
          </a:xfrm>
        </p:spPr>
        <p:txBody>
          <a:bodyPr>
            <a:normAutofit/>
          </a:bodyPr>
          <a:lstStyle/>
          <a:p>
            <a:pPr>
              <a:lnSpc>
                <a:spcPct val="120000"/>
              </a:lnSpc>
              <a:spcBef>
                <a:spcPts val="536"/>
              </a:spcBef>
              <a:buClr>
                <a:srgbClr val="FF0000"/>
              </a:buClr>
              <a:buSzPct val="70000"/>
              <a:buFont typeface="Wingdings" panose="05000000000000000000" pitchFamily="2" charset="2"/>
              <a:buChar char="§"/>
              <a:defRPr/>
            </a:pPr>
            <a:r>
              <a:rPr lang="sl-SI" sz="3200" dirty="0" err="1">
                <a:latin typeface="Garamond"/>
                <a:cs typeface="Garamond"/>
                <a:sym typeface="Garamond" pitchFamily="18" charset="0"/>
              </a:rPr>
              <a:t>Phishing</a:t>
            </a:r>
            <a:r>
              <a:rPr lang="sl-SI" sz="3200" dirty="0">
                <a:latin typeface="Garamond"/>
                <a:cs typeface="Garamond"/>
                <a:sym typeface="Garamond" pitchFamily="18" charset="0"/>
              </a:rPr>
              <a:t> elektronska pošta mora vsebovati:</a:t>
            </a:r>
          </a:p>
          <a:p>
            <a:pPr lvl="1">
              <a:lnSpc>
                <a:spcPct val="120000"/>
              </a:lnSpc>
              <a:spcBef>
                <a:spcPts val="536"/>
              </a:spcBef>
              <a:buClr>
                <a:srgbClr val="FF0000"/>
              </a:buClr>
              <a:buSzPct val="70000"/>
              <a:buFont typeface="Wingdings" panose="05000000000000000000" pitchFamily="2" charset="2"/>
              <a:buChar char="§"/>
              <a:defRPr/>
            </a:pPr>
            <a:r>
              <a:rPr lang="sl-SI" sz="2800" dirty="0">
                <a:latin typeface="Garamond"/>
                <a:cs typeface="Garamond"/>
                <a:sym typeface="Garamond" pitchFamily="18" charset="0"/>
              </a:rPr>
              <a:t>Vsebino, ki preprečuje predvidevanje.</a:t>
            </a:r>
          </a:p>
          <a:p>
            <a:pPr lvl="1">
              <a:lnSpc>
                <a:spcPct val="120000"/>
              </a:lnSpc>
              <a:spcBef>
                <a:spcPts val="536"/>
              </a:spcBef>
              <a:buClr>
                <a:srgbClr val="FF0000"/>
              </a:buClr>
              <a:buSzPct val="70000"/>
              <a:buFont typeface="Wingdings" panose="05000000000000000000" pitchFamily="2" charset="2"/>
              <a:buChar char="§"/>
              <a:defRPr/>
            </a:pPr>
            <a:r>
              <a:rPr lang="sl-SI" sz="2800" dirty="0">
                <a:latin typeface="Garamond"/>
                <a:cs typeface="Garamond"/>
                <a:sym typeface="Garamond" pitchFamily="18" charset="0"/>
              </a:rPr>
              <a:t>Namige, da ni potrebno preveč preverjati, ali je vsebina resnična. Na primer takole:</a:t>
            </a:r>
          </a:p>
          <a:p>
            <a:pPr lvl="2">
              <a:lnSpc>
                <a:spcPct val="120000"/>
              </a:lnSpc>
              <a:spcBef>
                <a:spcPts val="536"/>
              </a:spcBef>
              <a:buClr>
                <a:srgbClr val="FF0000"/>
              </a:buClr>
              <a:buSzPct val="70000"/>
              <a:buFont typeface="Wingdings" panose="05000000000000000000" pitchFamily="2" charset="2"/>
              <a:buChar char="§"/>
              <a:defRPr/>
            </a:pPr>
            <a:r>
              <a:rPr lang="sl-SI" sz="2400" dirty="0">
                <a:latin typeface="Garamond"/>
                <a:cs typeface="Garamond"/>
                <a:sym typeface="Garamond" pitchFamily="18" charset="0"/>
              </a:rPr>
              <a:t>Vsakdanji dogodek (npr. plačilo carinskih dajatev za DHL)   .</a:t>
            </a:r>
          </a:p>
          <a:p>
            <a:pPr lvl="2">
              <a:lnSpc>
                <a:spcPct val="120000"/>
              </a:lnSpc>
              <a:spcBef>
                <a:spcPts val="536"/>
              </a:spcBef>
              <a:buClr>
                <a:srgbClr val="FF0000"/>
              </a:buClr>
              <a:buSzPct val="70000"/>
              <a:buFont typeface="Wingdings" panose="05000000000000000000" pitchFamily="2" charset="2"/>
              <a:buChar char="§"/>
              <a:defRPr/>
            </a:pPr>
            <a:r>
              <a:rPr lang="sl-SI" sz="2400" dirty="0">
                <a:latin typeface="Garamond"/>
                <a:cs typeface="Garamond"/>
                <a:sym typeface="Garamond" pitchFamily="18" charset="0"/>
              </a:rPr>
              <a:t>Ali pa časovni pritisk: </a:t>
            </a:r>
            <a:r>
              <a:rPr lang="sl-SI" sz="2400" i="1" dirty="0">
                <a:latin typeface="Garamond"/>
                <a:cs typeface="Garamond"/>
                <a:sym typeface="Garamond" pitchFamily="18" charset="0"/>
              </a:rPr>
              <a:t>„Odgovorite zdaj, čas se izteka“</a:t>
            </a:r>
            <a:r>
              <a:rPr lang="sl-SI" sz="2400" dirty="0">
                <a:latin typeface="Garamond"/>
                <a:cs typeface="Garamond"/>
                <a:sym typeface="Garamond" pitchFamily="18" charset="0"/>
              </a:rPr>
              <a:t>.</a:t>
            </a:r>
            <a:endParaRPr lang="sl-SI" dirty="0">
              <a:latin typeface="Garamond"/>
              <a:cs typeface="Garamond"/>
              <a:sym typeface="Garamond" pitchFamily="18" charset="0"/>
            </a:endParaRPr>
          </a:p>
        </p:txBody>
      </p:sp>
      <p:sp>
        <p:nvSpPr>
          <p:cNvPr id="13" name="Označba mesta vsebine 2">
            <a:extLst>
              <a:ext uri="{FF2B5EF4-FFF2-40B4-BE49-F238E27FC236}">
                <a16:creationId xmlns:a16="http://schemas.microsoft.com/office/drawing/2014/main" id="{FE3388FB-7B6D-43A7-BF35-9BF778C7F53B}"/>
              </a:ext>
            </a:extLst>
          </p:cNvPr>
          <p:cNvSpPr txBox="1">
            <a:spLocks/>
          </p:cNvSpPr>
          <p:nvPr/>
        </p:nvSpPr>
        <p:spPr>
          <a:xfrm>
            <a:off x="451895" y="6411716"/>
            <a:ext cx="11288209" cy="365126"/>
          </a:xfrm>
          <a:prstGeom prst="rect">
            <a:avLst/>
          </a:prstGeom>
        </p:spPr>
        <p:txBody>
          <a:bodyPr vert="horz" lIns="91440" tIns="45720" rIns="91440" bIns="45720" rtlCol="0">
            <a:normAutofit lnSpcReduction="10000"/>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536"/>
              </a:spcBef>
              <a:buClr>
                <a:srgbClr val="FF0000"/>
              </a:buClr>
              <a:buSzPct val="70000"/>
              <a:buNone/>
              <a:defRPr/>
            </a:pPr>
            <a:r>
              <a:rPr lang="en-US" sz="2000" dirty="0">
                <a:latin typeface="Garamond"/>
                <a:cs typeface="Garamond"/>
                <a:sym typeface="Garamond" pitchFamily="18" charset="0"/>
              </a:rPr>
              <a:t>david.modic@fri.uni-lj.si</a:t>
            </a:r>
            <a:endParaRPr lang="sl-SI" sz="2000" dirty="0">
              <a:latin typeface="Garamond"/>
              <a:cs typeface="Garamond"/>
              <a:sym typeface="Garamond" pitchFamily="18" charset="0"/>
            </a:endParaRPr>
          </a:p>
          <a:p>
            <a:pPr algn="ctr">
              <a:spcBef>
                <a:spcPts val="536"/>
              </a:spcBef>
              <a:buClr>
                <a:srgbClr val="FF0000"/>
              </a:buClr>
              <a:buSzPct val="70000"/>
              <a:buFont typeface="Wingdings" panose="05000000000000000000" pitchFamily="2" charset="2"/>
              <a:buChar char="§"/>
              <a:defRPr/>
            </a:pPr>
            <a:endParaRPr lang="sl-SI" sz="2000" dirty="0">
              <a:latin typeface="Garamond"/>
              <a:cs typeface="Garamond"/>
              <a:sym typeface="Garamond" pitchFamily="18" charset="0"/>
            </a:endParaRPr>
          </a:p>
        </p:txBody>
      </p:sp>
      <p:pic>
        <p:nvPicPr>
          <p:cNvPr id="8" name="Picture 7" descr="A screenshot of a cell phone&#10;&#10;Description generated with very high confidence">
            <a:extLst>
              <a:ext uri="{FF2B5EF4-FFF2-40B4-BE49-F238E27FC236}">
                <a16:creationId xmlns:a16="http://schemas.microsoft.com/office/drawing/2014/main" id="{34EE7D4D-2A0B-4CB4-A007-FEB86A45E6A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219360" y="5368772"/>
            <a:ext cx="973572" cy="1195546"/>
          </a:xfrm>
          <a:prstGeom prst="rect">
            <a:avLst/>
          </a:prstGeom>
        </p:spPr>
      </p:pic>
      <p:pic>
        <p:nvPicPr>
          <p:cNvPr id="9" name="Picture 8">
            <a:extLst>
              <a:ext uri="{FF2B5EF4-FFF2-40B4-BE49-F238E27FC236}">
                <a16:creationId xmlns:a16="http://schemas.microsoft.com/office/drawing/2014/main" id="{9CE3854B-CC2B-4052-A841-E09DC3948690}"/>
              </a:ext>
            </a:extLst>
          </p:cNvPr>
          <p:cNvPicPr>
            <a:picLocks noChangeAspect="1"/>
          </p:cNvPicPr>
          <p:nvPr/>
        </p:nvPicPr>
        <p:blipFill>
          <a:blip r:embed="rId4"/>
          <a:stretch>
            <a:fillRect/>
          </a:stretch>
        </p:blipFill>
        <p:spPr>
          <a:xfrm>
            <a:off x="8618726" y="4395624"/>
            <a:ext cx="146978" cy="148612"/>
          </a:xfrm>
          <a:prstGeom prst="rect">
            <a:avLst/>
          </a:prstGeom>
        </p:spPr>
      </p:pic>
      <p:pic>
        <p:nvPicPr>
          <p:cNvPr id="10" name="Picture 9" descr="A screenshot of a cell phone&#10;&#10;Description generated with very high confidence">
            <a:extLst>
              <a:ext uri="{FF2B5EF4-FFF2-40B4-BE49-F238E27FC236}">
                <a16:creationId xmlns:a16="http://schemas.microsoft.com/office/drawing/2014/main" id="{BA461A7C-F5DE-4DB4-BF8B-3B9D2BB0A29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12127" y="81158"/>
            <a:ext cx="5511836" cy="6768535"/>
          </a:xfrm>
          <a:prstGeom prst="rect">
            <a:avLst/>
          </a:prstGeom>
        </p:spPr>
      </p:pic>
    </p:spTree>
    <p:extLst>
      <p:ext uri="{BB962C8B-B14F-4D97-AF65-F5344CB8AC3E}">
        <p14:creationId xmlns:p14="http://schemas.microsoft.com/office/powerpoint/2010/main" val="380285021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5">
                                            <p:txEl>
                                              <p:pRg st="3" end="3"/>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
                                            <p:txEl>
                                              <p:pRg st="4" end="4"/>
                                            </p:txEl>
                                          </p:spTgt>
                                        </p:tgtEl>
                                        <p:attrNameLst>
                                          <p:attrName>style.visibility</p:attrName>
                                        </p:attrNameLst>
                                      </p:cBhvr>
                                      <p:to>
                                        <p:strVal val="visible"/>
                                      </p:to>
                                    </p:set>
                                  </p:childTnLst>
                                </p:cTn>
                              </p:par>
                              <p:par>
                                <p:cTn id="31" presetID="1" presetClass="exit" presetSubtype="0" fill="hold" nodeType="withEffect">
                                  <p:stCondLst>
                                    <p:cond delay="0"/>
                                  </p:stCondLst>
                                  <p:childTnLst>
                                    <p:set>
                                      <p:cBhvr>
                                        <p:cTn id="32" dur="1" fill="hold">
                                          <p:stCondLst>
                                            <p:cond delay="0"/>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Ogrozanje PIC THUMB">
            <a:extLst>
              <a:ext uri="{FF2B5EF4-FFF2-40B4-BE49-F238E27FC236}">
                <a16:creationId xmlns:a16="http://schemas.microsoft.com/office/drawing/2014/main" id="{ACEAF6BE-9E6C-49D9-84D4-393E6908F76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95369" y="5351151"/>
            <a:ext cx="779526" cy="79332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grpSp>
        <p:nvGrpSpPr>
          <p:cNvPr id="22" name="Research THUMB">
            <a:extLst>
              <a:ext uri="{FF2B5EF4-FFF2-40B4-BE49-F238E27FC236}">
                <a16:creationId xmlns:a16="http://schemas.microsoft.com/office/drawing/2014/main" id="{B1847E6E-9214-4031-BCCF-BAC775100251}"/>
              </a:ext>
            </a:extLst>
          </p:cNvPr>
          <p:cNvGrpSpPr/>
          <p:nvPr/>
        </p:nvGrpSpPr>
        <p:grpSpPr>
          <a:xfrm>
            <a:off x="7853745" y="4947995"/>
            <a:ext cx="1687596" cy="1227405"/>
            <a:chOff x="6161194" y="137143"/>
            <a:chExt cx="8493760" cy="4979318"/>
          </a:xfrm>
        </p:grpSpPr>
        <p:pic>
          <p:nvPicPr>
            <p:cNvPr id="23" name="Picture 22">
              <a:extLst>
                <a:ext uri="{FF2B5EF4-FFF2-40B4-BE49-F238E27FC236}">
                  <a16:creationId xmlns:a16="http://schemas.microsoft.com/office/drawing/2014/main" id="{A9349556-8012-4DF3-A66B-0FC7290694D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61194" y="1477911"/>
              <a:ext cx="7858125" cy="363855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4" name="Picture 23">
              <a:extLst>
                <a:ext uri="{FF2B5EF4-FFF2-40B4-BE49-F238E27FC236}">
                  <a16:creationId xmlns:a16="http://schemas.microsoft.com/office/drawing/2014/main" id="{77E10552-59B0-4A5A-A5F8-12182BCCFC6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769706" y="137143"/>
              <a:ext cx="3885248" cy="306896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grpSp>
      <p:sp>
        <p:nvSpPr>
          <p:cNvPr id="25" name="Ovire THUMB">
            <a:extLst>
              <a:ext uri="{FF2B5EF4-FFF2-40B4-BE49-F238E27FC236}">
                <a16:creationId xmlns:a16="http://schemas.microsoft.com/office/drawing/2014/main" id="{956F0BE5-3301-4335-86A5-CAC93A6A2DCE}"/>
              </a:ext>
            </a:extLst>
          </p:cNvPr>
          <p:cNvSpPr txBox="1"/>
          <p:nvPr/>
        </p:nvSpPr>
        <p:spPr>
          <a:xfrm>
            <a:off x="9644490" y="5409228"/>
            <a:ext cx="2420030" cy="766172"/>
          </a:xfrm>
          <a:prstGeom prst="rect">
            <a:avLst/>
          </a:prstGeom>
          <a:solidFill>
            <a:schemeClr val="accent5">
              <a:lumMod val="20000"/>
              <a:lumOff val="80000"/>
            </a:schemeClr>
          </a:solidFill>
          <a:effectLst>
            <a:outerShdw blurRad="50800" dist="38100" dir="5400000" algn="t"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wrap="square" rtlCol="0">
            <a:spAutoFit/>
          </a:bodyPr>
          <a:lstStyle/>
          <a:p>
            <a:pPr marL="214313" indent="-214313">
              <a:lnSpc>
                <a:spcPct val="150000"/>
              </a:lnSpc>
              <a:buFont typeface="Arial" panose="020B0604020202020204" pitchFamily="34" charset="0"/>
              <a:buChar char="•"/>
            </a:pPr>
            <a:r>
              <a:rPr lang="sl-SI" sz="600" dirty="0">
                <a:latin typeface="Verdana" panose="020B0604030504040204" pitchFamily="34" charset="0"/>
                <a:ea typeface="Verdana" panose="020B0604030504040204" pitchFamily="34" charset="0"/>
                <a:cs typeface="Verdana" panose="020B0604030504040204" pitchFamily="34" charset="0"/>
              </a:rPr>
              <a:t>Ko rečem </a:t>
            </a:r>
            <a:r>
              <a:rPr lang="en-US" sz="600" dirty="0">
                <a:latin typeface="Verdana" panose="020B0604030504040204" pitchFamily="34" charset="0"/>
                <a:ea typeface="Verdana" panose="020B0604030504040204" pitchFamily="34" charset="0"/>
                <a:cs typeface="Verdana" panose="020B0604030504040204" pitchFamily="34" charset="0"/>
              </a:rPr>
              <a:t>‘</a:t>
            </a:r>
            <a:r>
              <a:rPr lang="sl-SI" sz="600" dirty="0">
                <a:latin typeface="Verdana" panose="020B0604030504040204" pitchFamily="34" charset="0"/>
                <a:ea typeface="Verdana" panose="020B0604030504040204" pitchFamily="34" charset="0"/>
                <a:cs typeface="Verdana" panose="020B0604030504040204" pitchFamily="34" charset="0"/>
              </a:rPr>
              <a:t>ovire</a:t>
            </a:r>
            <a:r>
              <a:rPr lang="en-US" sz="600" dirty="0">
                <a:latin typeface="Verdana" panose="020B0604030504040204" pitchFamily="34" charset="0"/>
                <a:ea typeface="Verdana" panose="020B0604030504040204" pitchFamily="34" charset="0"/>
                <a:cs typeface="Verdana" panose="020B0604030504040204" pitchFamily="34" charset="0"/>
              </a:rPr>
              <a:t>’</a:t>
            </a:r>
            <a:r>
              <a:rPr lang="sl-SI" sz="600" dirty="0">
                <a:latin typeface="Verdana" panose="020B0604030504040204" pitchFamily="34" charset="0"/>
                <a:ea typeface="Verdana" panose="020B0604030504040204" pitchFamily="34" charset="0"/>
                <a:cs typeface="Verdana" panose="020B0604030504040204" pitchFamily="34" charset="0"/>
              </a:rPr>
              <a:t> mislim, da bi moralo sporočilo vsebovati </a:t>
            </a:r>
            <a:r>
              <a:rPr lang="sl-SI" sz="600" i="1" dirty="0">
                <a:latin typeface="Verdana" panose="020B0604030504040204" pitchFamily="34" charset="0"/>
                <a:ea typeface="Verdana" panose="020B0604030504040204" pitchFamily="34" charset="0"/>
                <a:cs typeface="Verdana" panose="020B0604030504040204" pitchFamily="34" charset="0"/>
              </a:rPr>
              <a:t>nujo (pozitivno </a:t>
            </a:r>
            <a:r>
              <a:rPr lang="sl-SI" sz="600" dirty="0">
                <a:latin typeface="Verdana" panose="020B0604030504040204" pitchFamily="34" charset="0"/>
                <a:ea typeface="Verdana" panose="020B0604030504040204" pitchFamily="34" charset="0"/>
                <a:cs typeface="Verdana" panose="020B0604030504040204" pitchFamily="34" charset="0"/>
              </a:rPr>
              <a:t>ali </a:t>
            </a:r>
            <a:r>
              <a:rPr lang="sl-SI" sz="600" i="1" dirty="0">
                <a:latin typeface="Verdana" panose="020B0604030504040204" pitchFamily="34" charset="0"/>
                <a:ea typeface="Verdana" panose="020B0604030504040204" pitchFamily="34" charset="0"/>
                <a:cs typeface="Verdana" panose="020B0604030504040204" pitchFamily="34" charset="0"/>
              </a:rPr>
              <a:t>negativno). Npr. dvig plače</a:t>
            </a:r>
            <a:r>
              <a:rPr lang="en-US" sz="600" i="1" dirty="0">
                <a:latin typeface="Verdana" panose="020B0604030504040204" pitchFamily="34" charset="0"/>
                <a:ea typeface="Verdana" panose="020B0604030504040204" pitchFamily="34" charset="0"/>
                <a:cs typeface="Verdana" panose="020B0604030504040204" pitchFamily="34" charset="0"/>
              </a:rPr>
              <a:t> </a:t>
            </a:r>
            <a:r>
              <a:rPr lang="en-US" sz="600" b="1" dirty="0">
                <a:latin typeface="Verdana" panose="020B0604030504040204" pitchFamily="34" charset="0"/>
                <a:ea typeface="Verdana" panose="020B0604030504040204" pitchFamily="34" charset="0"/>
                <a:cs typeface="Verdana" panose="020B0604030504040204" pitchFamily="34" charset="0"/>
              </a:rPr>
              <a:t>(+)</a:t>
            </a:r>
            <a:r>
              <a:rPr lang="sl-SI" sz="600" i="1" dirty="0">
                <a:latin typeface="Verdana" panose="020B0604030504040204" pitchFamily="34" charset="0"/>
                <a:ea typeface="Verdana" panose="020B0604030504040204" pitchFamily="34" charset="0"/>
                <a:cs typeface="Verdana" panose="020B0604030504040204" pitchFamily="34" charset="0"/>
              </a:rPr>
              <a:t>, možnost objave v prestižni publikaciji </a:t>
            </a:r>
            <a:r>
              <a:rPr lang="sl-SI" sz="600" b="1" dirty="0">
                <a:latin typeface="Verdana" panose="020B0604030504040204" pitchFamily="34" charset="0"/>
                <a:ea typeface="Verdana" panose="020B0604030504040204" pitchFamily="34" charset="0"/>
                <a:cs typeface="Verdana" panose="020B0604030504040204" pitchFamily="34" charset="0"/>
              </a:rPr>
              <a:t>(+)</a:t>
            </a:r>
            <a:r>
              <a:rPr lang="sl-SI" sz="600" i="1" dirty="0">
                <a:latin typeface="Verdana" panose="020B0604030504040204" pitchFamily="34" charset="0"/>
                <a:ea typeface="Verdana" panose="020B0604030504040204" pitchFamily="34" charset="0"/>
                <a:cs typeface="Verdana" panose="020B0604030504040204" pitchFamily="34" charset="0"/>
              </a:rPr>
              <a:t>, izguba pokojnine </a:t>
            </a:r>
            <a:r>
              <a:rPr lang="sl-SI" sz="600" b="1" dirty="0">
                <a:latin typeface="Verdana" panose="020B0604030504040204" pitchFamily="34" charset="0"/>
                <a:ea typeface="Verdana" panose="020B0604030504040204" pitchFamily="34" charset="0"/>
                <a:cs typeface="Verdana" panose="020B0604030504040204" pitchFamily="34" charset="0"/>
              </a:rPr>
              <a:t>(-)</a:t>
            </a:r>
            <a:r>
              <a:rPr lang="sl-SI" sz="600" i="1" dirty="0">
                <a:latin typeface="Verdana" panose="020B0604030504040204" pitchFamily="34" charset="0"/>
                <a:ea typeface="Verdana" panose="020B0604030504040204" pitchFamily="34" charset="0"/>
                <a:cs typeface="Verdana" panose="020B0604030504040204" pitchFamily="34" charset="0"/>
              </a:rPr>
              <a:t>, izguba zaposlitve </a:t>
            </a:r>
            <a:r>
              <a:rPr lang="sl-SI" sz="600" b="1" dirty="0">
                <a:latin typeface="Verdana" panose="020B0604030504040204" pitchFamily="34" charset="0"/>
                <a:ea typeface="Verdana" panose="020B0604030504040204" pitchFamily="34" charset="0"/>
                <a:cs typeface="Verdana" panose="020B0604030504040204" pitchFamily="34" charset="0"/>
              </a:rPr>
              <a:t>(-)</a:t>
            </a:r>
            <a:r>
              <a:rPr lang="sl-SI" sz="600" i="1" dirty="0">
                <a:latin typeface="Verdana" panose="020B0604030504040204" pitchFamily="34" charset="0"/>
                <a:ea typeface="Verdana" panose="020B0604030504040204" pitchFamily="34" charset="0"/>
                <a:cs typeface="Verdana" panose="020B0604030504040204" pitchFamily="34" charset="0"/>
              </a:rPr>
              <a:t>, preprečitev kraje lastnega avtorskega dela </a:t>
            </a:r>
            <a:r>
              <a:rPr lang="sl-SI" sz="600" b="1" dirty="0">
                <a:latin typeface="Verdana" panose="020B0604030504040204" pitchFamily="34" charset="0"/>
                <a:ea typeface="Verdana" panose="020B0604030504040204" pitchFamily="34" charset="0"/>
                <a:cs typeface="Verdana" panose="020B0604030504040204" pitchFamily="34" charset="0"/>
              </a:rPr>
              <a:t>(-)</a:t>
            </a:r>
            <a:r>
              <a:rPr lang="en-US" sz="600" dirty="0">
                <a:latin typeface="Verdana" panose="020B0604030504040204" pitchFamily="34" charset="0"/>
                <a:ea typeface="Verdana" panose="020B0604030504040204" pitchFamily="34" charset="0"/>
                <a:cs typeface="Verdana" panose="020B0604030504040204" pitchFamily="34" charset="0"/>
              </a:rPr>
              <a:t>.</a:t>
            </a:r>
            <a:r>
              <a:rPr lang="sl-SI" sz="600" dirty="0">
                <a:latin typeface="Verdana" panose="020B0604030504040204" pitchFamily="34" charset="0"/>
                <a:ea typeface="Verdana" panose="020B0604030504040204" pitchFamily="34" charset="0"/>
                <a:cs typeface="Verdana" panose="020B0604030504040204" pitchFamily="34" charset="0"/>
              </a:rPr>
              <a:t>.</a:t>
            </a:r>
            <a:endParaRPr lang="en-GB" sz="600" dirty="0">
              <a:latin typeface="Verdana" panose="020B0604030504040204" pitchFamily="34" charset="0"/>
              <a:ea typeface="Verdana" panose="020B0604030504040204" pitchFamily="34" charset="0"/>
              <a:cs typeface="Verdana" panose="020B0604030504040204" pitchFamily="34" charset="0"/>
            </a:endParaRPr>
          </a:p>
        </p:txBody>
      </p:sp>
      <p:sp>
        <p:nvSpPr>
          <p:cNvPr id="4" name="Označba mesta številke diapozitiva 3"/>
          <p:cNvSpPr>
            <a:spLocks noGrp="1"/>
          </p:cNvSpPr>
          <p:nvPr>
            <p:ph type="sldNum" sz="quarter" idx="12"/>
          </p:nvPr>
        </p:nvSpPr>
        <p:spPr>
          <a:xfrm>
            <a:off x="11192932" y="6381756"/>
            <a:ext cx="703083" cy="365125"/>
          </a:xfrm>
        </p:spPr>
        <p:txBody>
          <a:bodyPr/>
          <a:lstStyle/>
          <a:p>
            <a:fld id="{95AE4338-550A-4229-82D0-093D8DE92AC4}" type="slidenum">
              <a:rPr lang="sl-SI" sz="1600" dirty="0">
                <a:solidFill>
                  <a:schemeClr val="bg1"/>
                </a:solidFill>
                <a:latin typeface="Garamond" panose="02020404030301010803" pitchFamily="18" charset="0"/>
              </a:rPr>
              <a:t>26</a:t>
            </a:fld>
            <a:endParaRPr lang="sl-SI" sz="1600" dirty="0">
              <a:solidFill>
                <a:schemeClr val="bg1"/>
              </a:solidFill>
              <a:latin typeface="Garamond" panose="02020404030301010803" pitchFamily="18" charset="0"/>
            </a:endParaRPr>
          </a:p>
        </p:txBody>
      </p:sp>
      <p:sp>
        <p:nvSpPr>
          <p:cNvPr id="3" name="Naslov 1"/>
          <p:cNvSpPr>
            <a:spLocks noGrp="1"/>
          </p:cNvSpPr>
          <p:nvPr>
            <p:ph type="title"/>
          </p:nvPr>
        </p:nvSpPr>
        <p:spPr>
          <a:xfrm>
            <a:off x="387669" y="1307175"/>
            <a:ext cx="7648575" cy="600075"/>
          </a:xfrm>
        </p:spPr>
        <p:txBody>
          <a:bodyPr>
            <a:normAutofit/>
          </a:bodyPr>
          <a:lstStyle/>
          <a:p>
            <a:r>
              <a:rPr lang="sl-SI" sz="3600" dirty="0">
                <a:solidFill>
                  <a:srgbClr val="E12F29"/>
                </a:solidFill>
                <a:latin typeface="Garamond" panose="02020404030301010803" pitchFamily="18" charset="0"/>
              </a:rPr>
              <a:t>Praktični napotki – II.</a:t>
            </a:r>
          </a:p>
        </p:txBody>
      </p:sp>
      <p:sp>
        <p:nvSpPr>
          <p:cNvPr id="5" name="Označba mesta vsebine 2"/>
          <p:cNvSpPr>
            <a:spLocks noGrp="1"/>
          </p:cNvSpPr>
          <p:nvPr>
            <p:ph idx="1"/>
          </p:nvPr>
        </p:nvSpPr>
        <p:spPr>
          <a:xfrm>
            <a:off x="463875" y="1976431"/>
            <a:ext cx="11432140" cy="4331428"/>
          </a:xfrm>
        </p:spPr>
        <p:txBody>
          <a:bodyPr>
            <a:normAutofit lnSpcReduction="10000"/>
          </a:bodyPr>
          <a:lstStyle/>
          <a:p>
            <a:pPr>
              <a:lnSpc>
                <a:spcPct val="120000"/>
              </a:lnSpc>
              <a:spcBef>
                <a:spcPts val="536"/>
              </a:spcBef>
              <a:buClr>
                <a:srgbClr val="FF0000"/>
              </a:buClr>
              <a:buSzPct val="70000"/>
              <a:buFont typeface="Wingdings" panose="05000000000000000000" pitchFamily="2" charset="2"/>
              <a:buChar char="§"/>
              <a:defRPr/>
            </a:pPr>
            <a:r>
              <a:rPr lang="sl-SI" sz="3200" dirty="0">
                <a:latin typeface="Garamond"/>
                <a:cs typeface="Garamond"/>
                <a:sym typeface="Garamond" pitchFamily="18" charset="0"/>
              </a:rPr>
              <a:t>Sporočilo naj ošibi sposobnost samo-obvladovanja.</a:t>
            </a:r>
          </a:p>
          <a:p>
            <a:pPr>
              <a:lnSpc>
                <a:spcPct val="120000"/>
              </a:lnSpc>
              <a:spcBef>
                <a:spcPts val="536"/>
              </a:spcBef>
              <a:buClr>
                <a:srgbClr val="FF0000"/>
              </a:buClr>
              <a:buSzPct val="70000"/>
              <a:buFont typeface="Wingdings" panose="05000000000000000000" pitchFamily="2" charset="2"/>
              <a:buChar char="§"/>
              <a:defRPr/>
            </a:pPr>
            <a:r>
              <a:rPr lang="sl-SI" sz="3200" dirty="0">
                <a:latin typeface="Garamond"/>
                <a:cs typeface="Garamond"/>
                <a:sym typeface="Garamond" pitchFamily="18" charset="0"/>
              </a:rPr>
              <a:t>Tako, da kognitivno obremeni posameznika na primer z ogrožanjem sistema vrednot (npr. sposobnost preživljanja sebe ali družine   ).</a:t>
            </a:r>
          </a:p>
          <a:p>
            <a:pPr>
              <a:lnSpc>
                <a:spcPct val="120000"/>
              </a:lnSpc>
              <a:spcBef>
                <a:spcPts val="536"/>
              </a:spcBef>
              <a:buClr>
                <a:srgbClr val="FF0000"/>
              </a:buClr>
              <a:buSzPct val="70000"/>
              <a:buFont typeface="Wingdings" panose="05000000000000000000" pitchFamily="2" charset="2"/>
              <a:buChar char="§"/>
              <a:defRPr/>
            </a:pPr>
            <a:r>
              <a:rPr lang="sl-SI" sz="3200" dirty="0">
                <a:latin typeface="Garamond"/>
                <a:cs typeface="Garamond"/>
                <a:sym typeface="Garamond" pitchFamily="18" charset="0"/>
              </a:rPr>
              <a:t>Z izbiro časa (vemo, da ego bolj izčrpan proti koncu delovnega dne).</a:t>
            </a:r>
          </a:p>
          <a:p>
            <a:pPr>
              <a:lnSpc>
                <a:spcPct val="120000"/>
              </a:lnSpc>
              <a:spcBef>
                <a:spcPts val="536"/>
              </a:spcBef>
              <a:buClr>
                <a:srgbClr val="FF0000"/>
              </a:buClr>
              <a:buSzPct val="70000"/>
              <a:buFont typeface="Wingdings" panose="05000000000000000000" pitchFamily="2" charset="2"/>
              <a:buChar char="§"/>
              <a:defRPr/>
            </a:pPr>
            <a:r>
              <a:rPr lang="sl-SI" sz="3200" dirty="0">
                <a:latin typeface="Garamond"/>
                <a:cs typeface="Garamond"/>
                <a:sym typeface="Garamond" pitchFamily="18" charset="0"/>
              </a:rPr>
              <a:t>Z vzbujanjem lažnega občutka varnosti – npr., da posamezniku piha na dušo  .</a:t>
            </a:r>
          </a:p>
          <a:p>
            <a:pPr>
              <a:lnSpc>
                <a:spcPct val="120000"/>
              </a:lnSpc>
              <a:spcBef>
                <a:spcPts val="536"/>
              </a:spcBef>
              <a:buClr>
                <a:srgbClr val="FF0000"/>
              </a:buClr>
              <a:buSzPct val="70000"/>
              <a:buFont typeface="Wingdings" panose="05000000000000000000" pitchFamily="2" charset="2"/>
              <a:buChar char="§"/>
              <a:defRPr/>
            </a:pPr>
            <a:r>
              <a:rPr lang="sl-SI" sz="3200" dirty="0">
                <a:latin typeface="Garamond"/>
                <a:cs typeface="Garamond"/>
                <a:sym typeface="Garamond" pitchFamily="18" charset="0"/>
              </a:rPr>
              <a:t>Z vpeljevanjem ovir  .</a:t>
            </a:r>
          </a:p>
        </p:txBody>
      </p:sp>
      <p:sp>
        <p:nvSpPr>
          <p:cNvPr id="13" name="Označba mesta vsebine 2">
            <a:extLst>
              <a:ext uri="{FF2B5EF4-FFF2-40B4-BE49-F238E27FC236}">
                <a16:creationId xmlns:a16="http://schemas.microsoft.com/office/drawing/2014/main" id="{FE3388FB-7B6D-43A7-BF35-9BF778C7F53B}"/>
              </a:ext>
            </a:extLst>
          </p:cNvPr>
          <p:cNvSpPr txBox="1">
            <a:spLocks/>
          </p:cNvSpPr>
          <p:nvPr/>
        </p:nvSpPr>
        <p:spPr>
          <a:xfrm>
            <a:off x="451895" y="6411716"/>
            <a:ext cx="11288209" cy="365126"/>
          </a:xfrm>
          <a:prstGeom prst="rect">
            <a:avLst/>
          </a:prstGeom>
        </p:spPr>
        <p:txBody>
          <a:bodyPr vert="horz" lIns="91440" tIns="45720" rIns="91440" bIns="45720" rtlCol="0">
            <a:normAutofit lnSpcReduction="10000"/>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536"/>
              </a:spcBef>
              <a:buClr>
                <a:srgbClr val="FF0000"/>
              </a:buClr>
              <a:buSzPct val="70000"/>
              <a:buNone/>
              <a:defRPr/>
            </a:pPr>
            <a:r>
              <a:rPr lang="en-US" sz="2000" dirty="0">
                <a:latin typeface="Garamond"/>
                <a:cs typeface="Garamond"/>
                <a:sym typeface="Garamond" pitchFamily="18" charset="0"/>
              </a:rPr>
              <a:t>david.modic@fri.uni-lj.si</a:t>
            </a:r>
            <a:endParaRPr lang="sl-SI" sz="2000" dirty="0">
              <a:latin typeface="Garamond"/>
              <a:cs typeface="Garamond"/>
              <a:sym typeface="Garamond" pitchFamily="18" charset="0"/>
            </a:endParaRPr>
          </a:p>
          <a:p>
            <a:pPr algn="ctr">
              <a:spcBef>
                <a:spcPts val="536"/>
              </a:spcBef>
              <a:buClr>
                <a:srgbClr val="FF0000"/>
              </a:buClr>
              <a:buSzPct val="70000"/>
              <a:buFont typeface="Wingdings" panose="05000000000000000000" pitchFamily="2" charset="2"/>
              <a:buChar char="§"/>
              <a:defRPr/>
            </a:pPr>
            <a:endParaRPr lang="sl-SI" sz="2000" dirty="0">
              <a:latin typeface="Garamond"/>
              <a:cs typeface="Garamond"/>
              <a:sym typeface="Garamond" pitchFamily="18" charset="0"/>
            </a:endParaRPr>
          </a:p>
        </p:txBody>
      </p:sp>
      <p:pic>
        <p:nvPicPr>
          <p:cNvPr id="11" name="druzina Link">
            <a:extLst>
              <a:ext uri="{FF2B5EF4-FFF2-40B4-BE49-F238E27FC236}">
                <a16:creationId xmlns:a16="http://schemas.microsoft.com/office/drawing/2014/main" id="{6F735F29-F61B-483E-96B2-9342589AAD13}"/>
              </a:ext>
            </a:extLst>
          </p:cNvPr>
          <p:cNvPicPr>
            <a:picLocks noChangeAspect="1"/>
          </p:cNvPicPr>
          <p:nvPr/>
        </p:nvPicPr>
        <p:blipFill>
          <a:blip r:embed="rId6"/>
          <a:stretch>
            <a:fillRect/>
          </a:stretch>
        </p:blipFill>
        <p:spPr>
          <a:xfrm>
            <a:off x="10520262" y="3280388"/>
            <a:ext cx="146978" cy="148612"/>
          </a:xfrm>
          <a:prstGeom prst="rect">
            <a:avLst/>
          </a:prstGeom>
        </p:spPr>
      </p:pic>
      <p:pic>
        <p:nvPicPr>
          <p:cNvPr id="12" name="dusa Link">
            <a:extLst>
              <a:ext uri="{FF2B5EF4-FFF2-40B4-BE49-F238E27FC236}">
                <a16:creationId xmlns:a16="http://schemas.microsoft.com/office/drawing/2014/main" id="{0F4B269B-D135-444B-B31C-1F0E52BFBBA6}"/>
              </a:ext>
            </a:extLst>
          </p:cNvPr>
          <p:cNvPicPr>
            <a:picLocks noChangeAspect="1"/>
          </p:cNvPicPr>
          <p:nvPr/>
        </p:nvPicPr>
        <p:blipFill>
          <a:blip r:embed="rId6"/>
          <a:stretch>
            <a:fillRect/>
          </a:stretch>
        </p:blipFill>
        <p:spPr>
          <a:xfrm>
            <a:off x="2062062" y="5050251"/>
            <a:ext cx="146978" cy="148612"/>
          </a:xfrm>
          <a:prstGeom prst="rect">
            <a:avLst/>
          </a:prstGeom>
        </p:spPr>
      </p:pic>
      <p:pic>
        <p:nvPicPr>
          <p:cNvPr id="14" name="Ovire Link">
            <a:extLst>
              <a:ext uri="{FF2B5EF4-FFF2-40B4-BE49-F238E27FC236}">
                <a16:creationId xmlns:a16="http://schemas.microsoft.com/office/drawing/2014/main" id="{4F6C6C63-78F0-4BE2-AC6C-58AB7C6BA837}"/>
              </a:ext>
            </a:extLst>
          </p:cNvPr>
          <p:cNvPicPr>
            <a:picLocks noChangeAspect="1"/>
          </p:cNvPicPr>
          <p:nvPr/>
        </p:nvPicPr>
        <p:blipFill>
          <a:blip r:embed="rId6"/>
          <a:stretch>
            <a:fillRect/>
          </a:stretch>
        </p:blipFill>
        <p:spPr>
          <a:xfrm>
            <a:off x="3984380" y="5652924"/>
            <a:ext cx="146978" cy="148612"/>
          </a:xfrm>
          <a:prstGeom prst="rect">
            <a:avLst/>
          </a:prstGeom>
        </p:spPr>
      </p:pic>
      <p:grpSp>
        <p:nvGrpSpPr>
          <p:cNvPr id="17" name="Research phishing group">
            <a:extLst>
              <a:ext uri="{FF2B5EF4-FFF2-40B4-BE49-F238E27FC236}">
                <a16:creationId xmlns:a16="http://schemas.microsoft.com/office/drawing/2014/main" id="{75D048CC-09A2-4959-8F71-EA380A747DC6}"/>
              </a:ext>
            </a:extLst>
          </p:cNvPr>
          <p:cNvGrpSpPr/>
          <p:nvPr/>
        </p:nvGrpSpPr>
        <p:grpSpPr>
          <a:xfrm>
            <a:off x="2062062" y="325525"/>
            <a:ext cx="9666063" cy="6039066"/>
            <a:chOff x="6161194" y="137143"/>
            <a:chExt cx="8493760" cy="4979318"/>
          </a:xfrm>
        </p:grpSpPr>
        <p:pic>
          <p:nvPicPr>
            <p:cNvPr id="18" name="Picture 17">
              <a:extLst>
                <a:ext uri="{FF2B5EF4-FFF2-40B4-BE49-F238E27FC236}">
                  <a16:creationId xmlns:a16="http://schemas.microsoft.com/office/drawing/2014/main" id="{FB614152-6857-460A-A5FE-72E37D44A78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161194" y="1477911"/>
              <a:ext cx="7858125" cy="363855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9" name="Picture 18">
              <a:extLst>
                <a:ext uri="{FF2B5EF4-FFF2-40B4-BE49-F238E27FC236}">
                  <a16:creationId xmlns:a16="http://schemas.microsoft.com/office/drawing/2014/main" id="{340E7F37-A986-40BB-89DF-1D6629C4FDB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769706" y="137143"/>
              <a:ext cx="3885248" cy="306896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grpSp>
      <p:pic>
        <p:nvPicPr>
          <p:cNvPr id="20" name="Ogrozanje PIC">
            <a:extLst>
              <a:ext uri="{FF2B5EF4-FFF2-40B4-BE49-F238E27FC236}">
                <a16:creationId xmlns:a16="http://schemas.microsoft.com/office/drawing/2014/main" id="{5F9289DB-E5A5-4A54-94E4-CFDD51E2968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945353" y="80657"/>
            <a:ext cx="6530632" cy="664622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5" name="Ovire TBox">
            <a:extLst>
              <a:ext uri="{FF2B5EF4-FFF2-40B4-BE49-F238E27FC236}">
                <a16:creationId xmlns:a16="http://schemas.microsoft.com/office/drawing/2014/main" id="{061E9721-CAD3-4243-96CE-5B63208F0D74}"/>
              </a:ext>
            </a:extLst>
          </p:cNvPr>
          <p:cNvSpPr txBox="1"/>
          <p:nvPr/>
        </p:nvSpPr>
        <p:spPr>
          <a:xfrm>
            <a:off x="2209040" y="515126"/>
            <a:ext cx="7993314" cy="5022272"/>
          </a:xfrm>
          <a:prstGeom prst="rect">
            <a:avLst/>
          </a:prstGeom>
          <a:solidFill>
            <a:schemeClr val="tx1"/>
          </a:solidFill>
          <a:effectLst>
            <a:outerShdw blurRad="50800" dist="38100" dir="5400000" algn="t"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wrap="square" rtlCol="0">
            <a:spAutoFit/>
          </a:bodyPr>
          <a:lstStyle/>
          <a:p>
            <a:pPr marL="214313" indent="-214313">
              <a:lnSpc>
                <a:spcPct val="150000"/>
              </a:lnSpc>
              <a:buFont typeface="Arial" panose="020B0604020202020204" pitchFamily="34" charset="0"/>
              <a:buChar char="•"/>
            </a:pPr>
            <a:r>
              <a:rPr lang="sl-SI" dirty="0">
                <a:solidFill>
                  <a:schemeClr val="bg1"/>
                </a:solidFill>
                <a:latin typeface="Verdana" panose="020B0604030504040204" pitchFamily="34" charset="0"/>
                <a:ea typeface="Verdana" panose="020B0604030504040204" pitchFamily="34" charset="0"/>
                <a:cs typeface="Verdana" panose="020B0604030504040204" pitchFamily="34" charset="0"/>
              </a:rPr>
              <a:t>Ko rečem </a:t>
            </a:r>
            <a:r>
              <a:rPr lang="en-US" dirty="0">
                <a:solidFill>
                  <a:schemeClr val="bg1"/>
                </a:solidFill>
                <a:latin typeface="Verdana" panose="020B0604030504040204" pitchFamily="34" charset="0"/>
                <a:ea typeface="Verdana" panose="020B0604030504040204" pitchFamily="34" charset="0"/>
                <a:cs typeface="Verdana" panose="020B0604030504040204" pitchFamily="34" charset="0"/>
              </a:rPr>
              <a:t>‘</a:t>
            </a:r>
            <a:r>
              <a:rPr lang="sl-SI" dirty="0">
                <a:solidFill>
                  <a:schemeClr val="bg1"/>
                </a:solidFill>
                <a:latin typeface="Verdana" panose="020B0604030504040204" pitchFamily="34" charset="0"/>
                <a:ea typeface="Verdana" panose="020B0604030504040204" pitchFamily="34" charset="0"/>
                <a:cs typeface="Verdana" panose="020B0604030504040204" pitchFamily="34" charset="0"/>
              </a:rPr>
              <a:t>ovire</a:t>
            </a:r>
            <a:r>
              <a:rPr lang="en-US" dirty="0">
                <a:solidFill>
                  <a:schemeClr val="bg1"/>
                </a:solidFill>
                <a:latin typeface="Verdana" panose="020B0604030504040204" pitchFamily="34" charset="0"/>
                <a:ea typeface="Verdana" panose="020B0604030504040204" pitchFamily="34" charset="0"/>
                <a:cs typeface="Verdana" panose="020B0604030504040204" pitchFamily="34" charset="0"/>
              </a:rPr>
              <a:t>’</a:t>
            </a:r>
            <a:r>
              <a:rPr lang="sl-SI" dirty="0">
                <a:solidFill>
                  <a:schemeClr val="bg1"/>
                </a:solidFill>
                <a:latin typeface="Verdana" panose="020B0604030504040204" pitchFamily="34" charset="0"/>
                <a:ea typeface="Verdana" panose="020B0604030504040204" pitchFamily="34" charset="0"/>
                <a:cs typeface="Verdana" panose="020B0604030504040204" pitchFamily="34" charset="0"/>
              </a:rPr>
              <a:t> mislim, da bi moralo sporočilo vpeljati </a:t>
            </a:r>
            <a:r>
              <a:rPr lang="sl-SI" i="1" dirty="0">
                <a:solidFill>
                  <a:schemeClr val="bg1"/>
                </a:solidFill>
                <a:latin typeface="Verdana" panose="020B0604030504040204" pitchFamily="34" charset="0"/>
                <a:ea typeface="Verdana" panose="020B0604030504040204" pitchFamily="34" charset="0"/>
                <a:cs typeface="Verdana" panose="020B0604030504040204" pitchFamily="34" charset="0"/>
              </a:rPr>
              <a:t>nujo (pozitivno </a:t>
            </a:r>
            <a:r>
              <a:rPr lang="sl-SI" dirty="0">
                <a:solidFill>
                  <a:schemeClr val="bg1"/>
                </a:solidFill>
                <a:latin typeface="Verdana" panose="020B0604030504040204" pitchFamily="34" charset="0"/>
                <a:ea typeface="Verdana" panose="020B0604030504040204" pitchFamily="34" charset="0"/>
                <a:cs typeface="Verdana" panose="020B0604030504040204" pitchFamily="34" charset="0"/>
              </a:rPr>
              <a:t>ali </a:t>
            </a:r>
            <a:r>
              <a:rPr lang="sl-SI" i="1" dirty="0">
                <a:solidFill>
                  <a:schemeClr val="bg1"/>
                </a:solidFill>
                <a:latin typeface="Verdana" panose="020B0604030504040204" pitchFamily="34" charset="0"/>
                <a:ea typeface="Verdana" panose="020B0604030504040204" pitchFamily="34" charset="0"/>
                <a:cs typeface="Verdana" panose="020B0604030504040204" pitchFamily="34" charset="0"/>
              </a:rPr>
              <a:t>negativno). Npr. </a:t>
            </a:r>
            <a:r>
              <a:rPr lang="sl-SI" i="1" dirty="0">
                <a:solidFill>
                  <a:srgbClr val="FF0000"/>
                </a:solidFill>
                <a:latin typeface="Verdana" panose="020B0604030504040204" pitchFamily="34" charset="0"/>
                <a:ea typeface="Verdana" panose="020B0604030504040204" pitchFamily="34" charset="0"/>
                <a:cs typeface="Verdana" panose="020B0604030504040204" pitchFamily="34" charset="0"/>
              </a:rPr>
              <a:t>dvig plače</a:t>
            </a:r>
            <a:r>
              <a:rPr lang="en-US" i="1" dirty="0">
                <a:solidFill>
                  <a:srgbClr val="FF0000"/>
                </a:solidFill>
                <a:latin typeface="Verdana" panose="020B0604030504040204" pitchFamily="34" charset="0"/>
                <a:ea typeface="Verdana" panose="020B0604030504040204" pitchFamily="34" charset="0"/>
                <a:cs typeface="Verdana" panose="020B0604030504040204" pitchFamily="34" charset="0"/>
              </a:rPr>
              <a:t> </a:t>
            </a:r>
            <a:r>
              <a:rPr lang="en-US" b="1" dirty="0">
                <a:solidFill>
                  <a:schemeClr val="bg1"/>
                </a:solidFill>
                <a:latin typeface="Verdana" panose="020B0604030504040204" pitchFamily="34" charset="0"/>
                <a:ea typeface="Verdana" panose="020B0604030504040204" pitchFamily="34" charset="0"/>
                <a:cs typeface="Verdana" panose="020B0604030504040204" pitchFamily="34" charset="0"/>
              </a:rPr>
              <a:t>(+)</a:t>
            </a:r>
            <a:r>
              <a:rPr lang="sl-SI" i="1" dirty="0">
                <a:solidFill>
                  <a:schemeClr val="bg1"/>
                </a:solidFill>
                <a:latin typeface="Verdana" panose="020B0604030504040204" pitchFamily="34" charset="0"/>
                <a:ea typeface="Verdana" panose="020B0604030504040204" pitchFamily="34" charset="0"/>
                <a:cs typeface="Verdana" panose="020B0604030504040204" pitchFamily="34" charset="0"/>
              </a:rPr>
              <a:t>, </a:t>
            </a:r>
            <a:r>
              <a:rPr lang="sl-SI" i="1" dirty="0">
                <a:solidFill>
                  <a:srgbClr val="FF0000"/>
                </a:solidFill>
                <a:latin typeface="Verdana" panose="020B0604030504040204" pitchFamily="34" charset="0"/>
                <a:ea typeface="Verdana" panose="020B0604030504040204" pitchFamily="34" charset="0"/>
                <a:cs typeface="Verdana" panose="020B0604030504040204" pitchFamily="34" charset="0"/>
              </a:rPr>
              <a:t>možnost objave v prestižni publikaciji</a:t>
            </a:r>
            <a:r>
              <a:rPr lang="sl-SI" i="1" dirty="0">
                <a:solidFill>
                  <a:schemeClr val="bg1"/>
                </a:solidFill>
                <a:latin typeface="Verdana" panose="020B0604030504040204" pitchFamily="34" charset="0"/>
                <a:ea typeface="Verdana" panose="020B0604030504040204" pitchFamily="34" charset="0"/>
                <a:cs typeface="Verdana" panose="020B0604030504040204" pitchFamily="34" charset="0"/>
              </a:rPr>
              <a:t> </a:t>
            </a:r>
            <a:r>
              <a:rPr lang="sl-SI" b="1" dirty="0">
                <a:solidFill>
                  <a:schemeClr val="bg1"/>
                </a:solidFill>
                <a:latin typeface="Verdana" panose="020B0604030504040204" pitchFamily="34" charset="0"/>
                <a:ea typeface="Verdana" panose="020B0604030504040204" pitchFamily="34" charset="0"/>
                <a:cs typeface="Verdana" panose="020B0604030504040204" pitchFamily="34" charset="0"/>
              </a:rPr>
              <a:t>(+)</a:t>
            </a:r>
            <a:r>
              <a:rPr lang="sl-SI" i="1" dirty="0">
                <a:solidFill>
                  <a:schemeClr val="bg1"/>
                </a:solidFill>
                <a:latin typeface="Verdana" panose="020B0604030504040204" pitchFamily="34" charset="0"/>
                <a:ea typeface="Verdana" panose="020B0604030504040204" pitchFamily="34" charset="0"/>
                <a:cs typeface="Verdana" panose="020B0604030504040204" pitchFamily="34" charset="0"/>
              </a:rPr>
              <a:t>, </a:t>
            </a:r>
            <a:r>
              <a:rPr lang="sl-SI" i="1" dirty="0">
                <a:solidFill>
                  <a:srgbClr val="FF0000"/>
                </a:solidFill>
                <a:latin typeface="Verdana" panose="020B0604030504040204" pitchFamily="34" charset="0"/>
                <a:ea typeface="Verdana" panose="020B0604030504040204" pitchFamily="34" charset="0"/>
                <a:cs typeface="Verdana" panose="020B0604030504040204" pitchFamily="34" charset="0"/>
              </a:rPr>
              <a:t>izgubo pokojnine </a:t>
            </a:r>
            <a:r>
              <a:rPr lang="sl-SI" b="1" dirty="0">
                <a:solidFill>
                  <a:schemeClr val="bg1"/>
                </a:solidFill>
                <a:latin typeface="Verdana" panose="020B0604030504040204" pitchFamily="34" charset="0"/>
                <a:ea typeface="Verdana" panose="020B0604030504040204" pitchFamily="34" charset="0"/>
                <a:cs typeface="Verdana" panose="020B0604030504040204" pitchFamily="34" charset="0"/>
              </a:rPr>
              <a:t>(-)</a:t>
            </a:r>
            <a:r>
              <a:rPr lang="sl-SI" i="1" dirty="0">
                <a:solidFill>
                  <a:schemeClr val="bg1"/>
                </a:solidFill>
                <a:latin typeface="Verdana" panose="020B0604030504040204" pitchFamily="34" charset="0"/>
                <a:ea typeface="Verdana" panose="020B0604030504040204" pitchFamily="34" charset="0"/>
                <a:cs typeface="Verdana" panose="020B0604030504040204" pitchFamily="34" charset="0"/>
              </a:rPr>
              <a:t>, </a:t>
            </a:r>
            <a:r>
              <a:rPr lang="sl-SI" i="1" dirty="0">
                <a:solidFill>
                  <a:srgbClr val="FF0000"/>
                </a:solidFill>
                <a:latin typeface="Verdana" panose="020B0604030504040204" pitchFamily="34" charset="0"/>
                <a:ea typeface="Verdana" panose="020B0604030504040204" pitchFamily="34" charset="0"/>
                <a:cs typeface="Verdana" panose="020B0604030504040204" pitchFamily="34" charset="0"/>
              </a:rPr>
              <a:t>izgubo zaposlitve</a:t>
            </a:r>
            <a:r>
              <a:rPr lang="sl-SI" i="1" dirty="0">
                <a:solidFill>
                  <a:schemeClr val="bg1"/>
                </a:solidFill>
                <a:latin typeface="Verdana" panose="020B0604030504040204" pitchFamily="34" charset="0"/>
                <a:ea typeface="Verdana" panose="020B0604030504040204" pitchFamily="34" charset="0"/>
                <a:cs typeface="Verdana" panose="020B0604030504040204" pitchFamily="34" charset="0"/>
              </a:rPr>
              <a:t> </a:t>
            </a:r>
            <a:r>
              <a:rPr lang="sl-SI" b="1" dirty="0">
                <a:solidFill>
                  <a:schemeClr val="bg1"/>
                </a:solidFill>
                <a:latin typeface="Verdana" panose="020B0604030504040204" pitchFamily="34" charset="0"/>
                <a:ea typeface="Verdana" panose="020B0604030504040204" pitchFamily="34" charset="0"/>
                <a:cs typeface="Verdana" panose="020B0604030504040204" pitchFamily="34" charset="0"/>
              </a:rPr>
              <a:t>(-)</a:t>
            </a:r>
            <a:r>
              <a:rPr lang="sl-SI" i="1" dirty="0">
                <a:solidFill>
                  <a:schemeClr val="bg1"/>
                </a:solidFill>
                <a:latin typeface="Verdana" panose="020B0604030504040204" pitchFamily="34" charset="0"/>
                <a:ea typeface="Verdana" panose="020B0604030504040204" pitchFamily="34" charset="0"/>
                <a:cs typeface="Verdana" panose="020B0604030504040204" pitchFamily="34" charset="0"/>
              </a:rPr>
              <a:t>, </a:t>
            </a:r>
            <a:r>
              <a:rPr lang="sl-SI" i="1" dirty="0">
                <a:solidFill>
                  <a:srgbClr val="FF0000"/>
                </a:solidFill>
                <a:latin typeface="Verdana" panose="020B0604030504040204" pitchFamily="34" charset="0"/>
                <a:ea typeface="Verdana" panose="020B0604030504040204" pitchFamily="34" charset="0"/>
                <a:cs typeface="Verdana" panose="020B0604030504040204" pitchFamily="34" charset="0"/>
              </a:rPr>
              <a:t>preprečitev kraje lastnega avtorskega dela </a:t>
            </a:r>
            <a:r>
              <a:rPr lang="sl-SI" b="1" dirty="0">
                <a:solidFill>
                  <a:schemeClr val="bg1"/>
                </a:solidFill>
                <a:latin typeface="Verdana" panose="020B0604030504040204" pitchFamily="34" charset="0"/>
                <a:ea typeface="Verdana" panose="020B0604030504040204" pitchFamily="34" charset="0"/>
                <a:cs typeface="Verdana" panose="020B0604030504040204" pitchFamily="34" charset="0"/>
              </a:rPr>
              <a:t>(-)</a:t>
            </a:r>
            <a:r>
              <a:rPr lang="en-US" dirty="0">
                <a:solidFill>
                  <a:schemeClr val="bg1"/>
                </a:solidFill>
                <a:latin typeface="Verdana" panose="020B0604030504040204" pitchFamily="34" charset="0"/>
                <a:ea typeface="Verdana" panose="020B0604030504040204" pitchFamily="34" charset="0"/>
                <a:cs typeface="Verdana" panose="020B0604030504040204" pitchFamily="34" charset="0"/>
              </a:rPr>
              <a:t>.</a:t>
            </a:r>
          </a:p>
          <a:p>
            <a:pPr marL="214313" indent="-214313">
              <a:lnSpc>
                <a:spcPct val="150000"/>
              </a:lnSpc>
              <a:buFont typeface="Arial" panose="020B0604020202020204" pitchFamily="34" charset="0"/>
              <a:buChar char="•"/>
            </a:pPr>
            <a:r>
              <a:rPr lang="sl-SI" dirty="0">
                <a:solidFill>
                  <a:schemeClr val="bg1"/>
                </a:solidFill>
                <a:latin typeface="Verdana" panose="020B0604030504040204" pitchFamily="34" charset="0"/>
                <a:ea typeface="Verdana" panose="020B0604030504040204" pitchFamily="34" charset="0"/>
                <a:cs typeface="Verdana" panose="020B0604030504040204" pitchFamily="34" charset="0"/>
              </a:rPr>
              <a:t>Vse to se mora zgoditi </a:t>
            </a:r>
            <a:r>
              <a:rPr lang="sl-SI" b="1" dirty="0">
                <a:solidFill>
                  <a:srgbClr val="FF0000"/>
                </a:solidFill>
                <a:latin typeface="Verdana" panose="020B0604030504040204" pitchFamily="34" charset="0"/>
                <a:ea typeface="Verdana" panose="020B0604030504040204" pitchFamily="34" charset="0"/>
                <a:cs typeface="Verdana" panose="020B0604030504040204" pitchFamily="34" charset="0"/>
              </a:rPr>
              <a:t>TAKOJ</a:t>
            </a:r>
            <a:r>
              <a:rPr lang="sl-SI" dirty="0">
                <a:solidFill>
                  <a:schemeClr val="bg1"/>
                </a:solidFill>
                <a:latin typeface="Verdana" panose="020B0604030504040204" pitchFamily="34" charset="0"/>
                <a:ea typeface="Verdana" panose="020B0604030504040204" pitchFamily="34" charset="0"/>
                <a:cs typeface="Verdana" panose="020B0604030504040204" pitchFamily="34" charset="0"/>
              </a:rPr>
              <a:t>, ker je žrtev </a:t>
            </a:r>
            <a:r>
              <a:rPr lang="sl-SI" i="1" dirty="0">
                <a:solidFill>
                  <a:schemeClr val="bg1"/>
                </a:solidFill>
                <a:latin typeface="Verdana" panose="020B0604030504040204" pitchFamily="34" charset="0"/>
                <a:ea typeface="Verdana" panose="020B0604030504040204" pitchFamily="34" charset="0"/>
                <a:cs typeface="Verdana" panose="020B0604030504040204" pitchFamily="34" charset="0"/>
              </a:rPr>
              <a:t>spregledala</a:t>
            </a:r>
            <a:r>
              <a:rPr lang="sl-SI" dirty="0">
                <a:solidFill>
                  <a:schemeClr val="bg1"/>
                </a:solidFill>
                <a:latin typeface="Verdana" panose="020B0604030504040204" pitchFamily="34" charset="0"/>
                <a:ea typeface="Verdana" panose="020B0604030504040204" pitchFamily="34" charset="0"/>
                <a:cs typeface="Verdana" panose="020B0604030504040204" pitchFamily="34" charset="0"/>
              </a:rPr>
              <a:t> prejšnja sporočila na to temo. </a:t>
            </a:r>
          </a:p>
          <a:p>
            <a:pPr marL="214313" indent="-214313">
              <a:lnSpc>
                <a:spcPct val="150000"/>
              </a:lnSpc>
              <a:buFont typeface="Arial" panose="020B0604020202020204" pitchFamily="34" charset="0"/>
              <a:buChar char="•"/>
            </a:pPr>
            <a:r>
              <a:rPr lang="sl-SI" dirty="0">
                <a:solidFill>
                  <a:schemeClr val="bg1"/>
                </a:solidFill>
                <a:latin typeface="Verdana" panose="020B0604030504040204" pitchFamily="34" charset="0"/>
                <a:ea typeface="Verdana" panose="020B0604030504040204" pitchFamily="34" charset="0"/>
                <a:cs typeface="Verdana" panose="020B0604030504040204" pitchFamily="34" charset="0"/>
              </a:rPr>
              <a:t>Samo, ko se skušaš prijaviti v sistem, se ta </a:t>
            </a:r>
            <a:r>
              <a:rPr lang="sl-SI" i="1" dirty="0">
                <a:solidFill>
                  <a:schemeClr val="bg1"/>
                </a:solidFill>
                <a:latin typeface="Verdana" panose="020B0604030504040204" pitchFamily="34" charset="0"/>
                <a:ea typeface="Verdana" panose="020B0604030504040204" pitchFamily="34" charset="0"/>
                <a:cs typeface="Verdana" panose="020B0604030504040204" pitchFamily="34" charset="0"/>
              </a:rPr>
              <a:t>zelo počasi</a:t>
            </a:r>
            <a:r>
              <a:rPr lang="sl-SI" dirty="0">
                <a:solidFill>
                  <a:schemeClr val="bg1"/>
                </a:solidFill>
                <a:latin typeface="Verdana" panose="020B0604030504040204" pitchFamily="34" charset="0"/>
                <a:ea typeface="Verdana" panose="020B0604030504040204" pitchFamily="34" charset="0"/>
                <a:cs typeface="Verdana" panose="020B0604030504040204" pitchFamily="34" charset="0"/>
              </a:rPr>
              <a:t> nalaga (to od vas zahteva</a:t>
            </a:r>
            <a:r>
              <a:rPr lang="en-US" dirty="0">
                <a:solidFill>
                  <a:schemeClr val="bg1"/>
                </a:solidFill>
                <a:latin typeface="Verdana" panose="020B0604030504040204" pitchFamily="34" charset="0"/>
                <a:ea typeface="Verdana" panose="020B0604030504040204" pitchFamily="34" charset="0"/>
                <a:cs typeface="Verdana" panose="020B0604030504040204" pitchFamily="34" charset="0"/>
              </a:rPr>
              <a:t> ~</a:t>
            </a:r>
            <a:r>
              <a:rPr lang="sl-SI" dirty="0">
                <a:solidFill>
                  <a:schemeClr val="bg1"/>
                </a:solidFill>
                <a:latin typeface="Verdana" panose="020B0604030504040204" pitchFamily="34" charset="0"/>
                <a:ea typeface="Verdana" panose="020B0604030504040204" pitchFamily="34" charset="0"/>
                <a:cs typeface="Verdana" panose="020B0604030504040204" pitchFamily="34" charset="0"/>
              </a:rPr>
              <a:t>2 minuti dela</a:t>
            </a:r>
            <a:r>
              <a:rPr lang="en-US" dirty="0">
                <a:solidFill>
                  <a:schemeClr val="bg1"/>
                </a:solidFill>
                <a:latin typeface="Verdana" panose="020B0604030504040204" pitchFamily="34" charset="0"/>
                <a:ea typeface="Verdana" panose="020B0604030504040204" pitchFamily="34" charset="0"/>
                <a:cs typeface="Verdana" panose="020B0604030504040204" pitchFamily="34" charset="0"/>
              </a:rPr>
              <a:t>  </a:t>
            </a:r>
            <a:r>
              <a:rPr lang="sl-SI" dirty="0">
                <a:solidFill>
                  <a:schemeClr val="bg1"/>
                </a:solidFill>
                <a:latin typeface="Verdana" panose="020B0604030504040204" pitchFamily="34" charset="0"/>
                <a:ea typeface="Verdana" panose="020B0604030504040204" pitchFamily="34" charset="0"/>
                <a:cs typeface="Verdana" panose="020B0604030504040204" pitchFamily="34" charset="0"/>
              </a:rPr>
              <a:t>). Sistem te pozove da poskusiš še enkrat čez minuto.</a:t>
            </a:r>
            <a:endParaRPr lang="en-US" dirty="0">
              <a:solidFill>
                <a:schemeClr val="bg1"/>
              </a:solidFill>
              <a:latin typeface="Verdana" panose="020B0604030504040204" pitchFamily="34" charset="0"/>
              <a:ea typeface="Verdana" panose="020B0604030504040204" pitchFamily="34" charset="0"/>
              <a:cs typeface="Verdana" panose="020B0604030504040204" pitchFamily="34" charset="0"/>
            </a:endParaRPr>
          </a:p>
          <a:p>
            <a:pPr marL="214313" indent="-214313">
              <a:lnSpc>
                <a:spcPct val="150000"/>
              </a:lnSpc>
              <a:buFont typeface="Arial" panose="020B0604020202020204" pitchFamily="34" charset="0"/>
              <a:buChar char="•"/>
            </a:pPr>
            <a:r>
              <a:rPr lang="sl-SI" dirty="0">
                <a:solidFill>
                  <a:schemeClr val="bg1"/>
                </a:solidFill>
                <a:latin typeface="Verdana" panose="020B0604030504040204" pitchFamily="34" charset="0"/>
                <a:ea typeface="Verdana" panose="020B0604030504040204" pitchFamily="34" charset="0"/>
                <a:cs typeface="Verdana" panose="020B0604030504040204" pitchFamily="34" charset="0"/>
              </a:rPr>
              <a:t>To ponavljamo. Čas se izteka. Če to lahko opravičimo, na spletno stran namestimo uro, ki odšteva čas, ki ga ima uporabnik še na voljo.</a:t>
            </a:r>
            <a:endParaRPr lang="en-GB"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26" name="apache Link">
            <a:extLst>
              <a:ext uri="{FF2B5EF4-FFF2-40B4-BE49-F238E27FC236}">
                <a16:creationId xmlns:a16="http://schemas.microsoft.com/office/drawing/2014/main" id="{88DFA974-F063-4762-B0F1-DD306F0023FA}"/>
              </a:ext>
            </a:extLst>
          </p:cNvPr>
          <p:cNvPicPr>
            <a:picLocks noChangeAspect="1"/>
          </p:cNvPicPr>
          <p:nvPr/>
        </p:nvPicPr>
        <p:blipFill>
          <a:blip r:embed="rId6"/>
          <a:stretch>
            <a:fillRect/>
          </a:stretch>
        </p:blipFill>
        <p:spPr>
          <a:xfrm>
            <a:off x="6042830" y="3513054"/>
            <a:ext cx="146978" cy="148612"/>
          </a:xfrm>
          <a:prstGeom prst="rect">
            <a:avLst/>
          </a:prstGeom>
        </p:spPr>
      </p:pic>
      <p:sp>
        <p:nvSpPr>
          <p:cNvPr id="16" name="Apache config TBox">
            <a:extLst>
              <a:ext uri="{FF2B5EF4-FFF2-40B4-BE49-F238E27FC236}">
                <a16:creationId xmlns:a16="http://schemas.microsoft.com/office/drawing/2014/main" id="{EA87C366-8931-4042-9724-B9544D9EDA33}"/>
              </a:ext>
            </a:extLst>
          </p:cNvPr>
          <p:cNvSpPr txBox="1"/>
          <p:nvPr/>
        </p:nvSpPr>
        <p:spPr>
          <a:xfrm>
            <a:off x="3429851" y="885117"/>
            <a:ext cx="7090411" cy="3805850"/>
          </a:xfrm>
          <a:prstGeom prst="rect">
            <a:avLst/>
          </a:prstGeom>
          <a:ln/>
          <a:effectLst>
            <a:glow rad="63500">
              <a:schemeClr val="accent4">
                <a:satMod val="175000"/>
                <a:alpha val="40000"/>
              </a:schemeClr>
            </a:glow>
          </a:effectLst>
        </p:spPr>
        <p:style>
          <a:lnRef idx="2">
            <a:schemeClr val="accent4"/>
          </a:lnRef>
          <a:fillRef idx="1">
            <a:schemeClr val="lt1"/>
          </a:fillRef>
          <a:effectRef idx="0">
            <a:schemeClr val="accent4"/>
          </a:effectRef>
          <a:fontRef idx="minor">
            <a:schemeClr val="dk1"/>
          </a:fontRef>
        </p:style>
        <p:txBody>
          <a:bodyPr wrap="square" rtlCol="0">
            <a:spAutoFit/>
          </a:bodyPr>
          <a:lstStyle/>
          <a:p>
            <a:pPr>
              <a:lnSpc>
                <a:spcPct val="150000"/>
              </a:lnSpc>
            </a:pPr>
            <a:r>
              <a:rPr lang="en-US" sz="1350" b="1" i="1" dirty="0">
                <a:solidFill>
                  <a:srgbClr val="002060"/>
                </a:solidFill>
                <a:latin typeface="Courier New" panose="02070309020205020404" pitchFamily="49" charset="0"/>
                <a:cs typeface="Courier New" panose="02070309020205020404" pitchFamily="49" charset="0"/>
              </a:rPr>
              <a:t>cd /</a:t>
            </a:r>
            <a:r>
              <a:rPr lang="en-US" sz="1350" b="1" i="1" dirty="0" err="1">
                <a:solidFill>
                  <a:srgbClr val="002060"/>
                </a:solidFill>
                <a:latin typeface="Courier New" panose="02070309020205020404" pitchFamily="49" charset="0"/>
                <a:cs typeface="Courier New" panose="02070309020205020404" pitchFamily="49" charset="0"/>
              </a:rPr>
              <a:t>tmp</a:t>
            </a:r>
            <a:br>
              <a:rPr lang="en-US" sz="1350" b="1" dirty="0">
                <a:solidFill>
                  <a:srgbClr val="002060"/>
                </a:solidFill>
                <a:latin typeface="Courier New" panose="02070309020205020404" pitchFamily="49" charset="0"/>
                <a:cs typeface="Courier New" panose="02070309020205020404" pitchFamily="49" charset="0"/>
              </a:rPr>
            </a:br>
            <a:r>
              <a:rPr lang="en-US" sz="1350" b="1" i="1" dirty="0" err="1">
                <a:solidFill>
                  <a:srgbClr val="002060"/>
                </a:solidFill>
                <a:latin typeface="Courier New" panose="02070309020205020404" pitchFamily="49" charset="0"/>
                <a:cs typeface="Courier New" panose="02070309020205020404" pitchFamily="49" charset="0"/>
              </a:rPr>
              <a:t>wget</a:t>
            </a:r>
            <a:r>
              <a:rPr lang="en-US" sz="1350" b="1" i="1" dirty="0">
                <a:solidFill>
                  <a:srgbClr val="002060"/>
                </a:solidFill>
                <a:latin typeface="Courier New" panose="02070309020205020404" pitchFamily="49" charset="0"/>
                <a:cs typeface="Courier New" panose="02070309020205020404" pitchFamily="49" charset="0"/>
              </a:rPr>
              <a:t> http://cband.linux.pl/download/mod-cband-0.9.7.4.tgz</a:t>
            </a:r>
            <a:br>
              <a:rPr lang="en-US" sz="1350" b="1" dirty="0">
                <a:solidFill>
                  <a:srgbClr val="002060"/>
                </a:solidFill>
                <a:latin typeface="Courier New" panose="02070309020205020404" pitchFamily="49" charset="0"/>
                <a:cs typeface="Courier New" panose="02070309020205020404" pitchFamily="49" charset="0"/>
              </a:rPr>
            </a:br>
            <a:r>
              <a:rPr lang="en-US" sz="1350" b="1" i="1" dirty="0">
                <a:solidFill>
                  <a:srgbClr val="002060"/>
                </a:solidFill>
                <a:latin typeface="Courier New" panose="02070309020205020404" pitchFamily="49" charset="0"/>
                <a:cs typeface="Courier New" panose="02070309020205020404" pitchFamily="49" charset="0"/>
              </a:rPr>
              <a:t>tar </a:t>
            </a:r>
            <a:r>
              <a:rPr lang="en-US" sz="1350" b="1" i="1" dirty="0" err="1">
                <a:solidFill>
                  <a:srgbClr val="002060"/>
                </a:solidFill>
                <a:latin typeface="Courier New" panose="02070309020205020404" pitchFamily="49" charset="0"/>
                <a:cs typeface="Courier New" panose="02070309020205020404" pitchFamily="49" charset="0"/>
              </a:rPr>
              <a:t>xzvf</a:t>
            </a:r>
            <a:r>
              <a:rPr lang="en-US" sz="1350" b="1" i="1" dirty="0">
                <a:solidFill>
                  <a:srgbClr val="002060"/>
                </a:solidFill>
                <a:latin typeface="Courier New" panose="02070309020205020404" pitchFamily="49" charset="0"/>
                <a:cs typeface="Courier New" panose="02070309020205020404" pitchFamily="49" charset="0"/>
              </a:rPr>
              <a:t> mod-cband-0.9.7.4.tgz</a:t>
            </a:r>
            <a:br>
              <a:rPr lang="en-US" sz="1350" b="1" dirty="0">
                <a:solidFill>
                  <a:srgbClr val="002060"/>
                </a:solidFill>
                <a:latin typeface="Courier New" panose="02070309020205020404" pitchFamily="49" charset="0"/>
                <a:cs typeface="Courier New" panose="02070309020205020404" pitchFamily="49" charset="0"/>
              </a:rPr>
            </a:br>
            <a:r>
              <a:rPr lang="en-US" sz="1350" b="1" i="1" dirty="0">
                <a:solidFill>
                  <a:srgbClr val="002060"/>
                </a:solidFill>
                <a:latin typeface="Courier New" panose="02070309020205020404" pitchFamily="49" charset="0"/>
                <a:cs typeface="Courier New" panose="02070309020205020404" pitchFamily="49" charset="0"/>
              </a:rPr>
              <a:t>cd mod-cband-0.9.7.4</a:t>
            </a:r>
            <a:br>
              <a:rPr lang="en-US" sz="1350" b="1" dirty="0">
                <a:solidFill>
                  <a:srgbClr val="002060"/>
                </a:solidFill>
                <a:latin typeface="Courier New" panose="02070309020205020404" pitchFamily="49" charset="0"/>
                <a:cs typeface="Courier New" panose="02070309020205020404" pitchFamily="49" charset="0"/>
              </a:rPr>
            </a:br>
            <a:r>
              <a:rPr lang="en-US" sz="1350" b="1" i="1" dirty="0">
                <a:solidFill>
                  <a:srgbClr val="002060"/>
                </a:solidFill>
                <a:latin typeface="Courier New" panose="02070309020205020404" pitchFamily="49" charset="0"/>
                <a:cs typeface="Courier New" panose="02070309020205020404" pitchFamily="49" charset="0"/>
              </a:rPr>
              <a:t>./configure</a:t>
            </a:r>
            <a:br>
              <a:rPr lang="en-US" sz="1350" b="1" dirty="0">
                <a:solidFill>
                  <a:srgbClr val="002060"/>
                </a:solidFill>
                <a:latin typeface="Courier New" panose="02070309020205020404" pitchFamily="49" charset="0"/>
                <a:cs typeface="Courier New" panose="02070309020205020404" pitchFamily="49" charset="0"/>
              </a:rPr>
            </a:br>
            <a:r>
              <a:rPr lang="en-US" sz="1350" b="1" i="1" dirty="0">
                <a:solidFill>
                  <a:srgbClr val="002060"/>
                </a:solidFill>
                <a:latin typeface="Courier New" panose="02070309020205020404" pitchFamily="49" charset="0"/>
                <a:cs typeface="Courier New" panose="02070309020205020404" pitchFamily="49" charset="0"/>
              </a:rPr>
              <a:t>make</a:t>
            </a:r>
            <a:br>
              <a:rPr lang="en-US" sz="1350" b="1" dirty="0">
                <a:solidFill>
                  <a:srgbClr val="002060"/>
                </a:solidFill>
                <a:latin typeface="Courier New" panose="02070309020205020404" pitchFamily="49" charset="0"/>
                <a:cs typeface="Courier New" panose="02070309020205020404" pitchFamily="49" charset="0"/>
              </a:rPr>
            </a:br>
            <a:r>
              <a:rPr lang="en-US" sz="1350" b="1" i="1" dirty="0" err="1">
                <a:solidFill>
                  <a:srgbClr val="002060"/>
                </a:solidFill>
                <a:latin typeface="Courier New" panose="02070309020205020404" pitchFamily="49" charset="0"/>
                <a:cs typeface="Courier New" panose="02070309020205020404" pitchFamily="49" charset="0"/>
              </a:rPr>
              <a:t>make</a:t>
            </a:r>
            <a:r>
              <a:rPr lang="en-US" sz="1350" b="1" i="1" dirty="0">
                <a:solidFill>
                  <a:srgbClr val="002060"/>
                </a:solidFill>
                <a:latin typeface="Courier New" panose="02070309020205020404" pitchFamily="49" charset="0"/>
                <a:cs typeface="Courier New" panose="02070309020205020404" pitchFamily="49" charset="0"/>
              </a:rPr>
              <a:t> install</a:t>
            </a:r>
            <a:endParaRPr lang="sl-SI" sz="1350" b="1" i="1" dirty="0">
              <a:solidFill>
                <a:srgbClr val="002060"/>
              </a:solidFill>
              <a:latin typeface="Courier New" panose="02070309020205020404" pitchFamily="49" charset="0"/>
              <a:cs typeface="Courier New" panose="02070309020205020404" pitchFamily="49" charset="0"/>
            </a:endParaRPr>
          </a:p>
          <a:p>
            <a:pPr>
              <a:lnSpc>
                <a:spcPct val="150000"/>
              </a:lnSpc>
            </a:pPr>
            <a:r>
              <a:rPr lang="sl-SI" sz="1350" b="1" dirty="0" err="1">
                <a:solidFill>
                  <a:srgbClr val="002060"/>
                </a:solidFill>
                <a:latin typeface="Courier New" panose="02070309020205020404" pitchFamily="49" charset="0"/>
                <a:ea typeface="Verdana" panose="020B0604030504040204" pitchFamily="34" charset="0"/>
                <a:cs typeface="Courier New" panose="02070309020205020404" pitchFamily="49" charset="0"/>
              </a:rPr>
              <a:t>nano</a:t>
            </a:r>
            <a:r>
              <a:rPr lang="sl-SI" sz="1350" b="1" dirty="0">
                <a:solidFill>
                  <a:srgbClr val="002060"/>
                </a:solidFill>
                <a:latin typeface="Courier New" panose="02070309020205020404" pitchFamily="49" charset="0"/>
                <a:ea typeface="Verdana" panose="020B0604030504040204" pitchFamily="34" charset="0"/>
                <a:cs typeface="Courier New" panose="02070309020205020404" pitchFamily="49" charset="0"/>
              </a:rPr>
              <a:t> </a:t>
            </a:r>
            <a:r>
              <a:rPr lang="en-GB" sz="1350" b="1" i="1" dirty="0">
                <a:solidFill>
                  <a:srgbClr val="002060"/>
                </a:solidFill>
                <a:latin typeface="Courier New" panose="02070309020205020404" pitchFamily="49" charset="0"/>
                <a:cs typeface="Courier New" panose="02070309020205020404" pitchFamily="49" charset="0"/>
              </a:rPr>
              <a:t>/etc/apache2/</a:t>
            </a:r>
            <a:r>
              <a:rPr lang="en-GB" sz="1350" b="1" i="1" dirty="0" err="1">
                <a:solidFill>
                  <a:srgbClr val="002060"/>
                </a:solidFill>
                <a:latin typeface="Courier New" panose="02070309020205020404" pitchFamily="49" charset="0"/>
                <a:cs typeface="Courier New" panose="02070309020205020404" pitchFamily="49" charset="0"/>
              </a:rPr>
              <a:t>httpd.conf</a:t>
            </a:r>
            <a:endParaRPr lang="sl-SI" sz="1350" b="1" i="1" dirty="0">
              <a:solidFill>
                <a:srgbClr val="002060"/>
              </a:solidFill>
              <a:latin typeface="Courier New" panose="02070309020205020404" pitchFamily="49" charset="0"/>
              <a:cs typeface="Courier New" panose="02070309020205020404" pitchFamily="49" charset="0"/>
            </a:endParaRPr>
          </a:p>
          <a:p>
            <a:pPr>
              <a:lnSpc>
                <a:spcPct val="150000"/>
              </a:lnSpc>
            </a:pPr>
            <a:r>
              <a:rPr lang="sl-SI" sz="1350" b="1" i="1" dirty="0">
                <a:solidFill>
                  <a:srgbClr val="FF0000"/>
                </a:solidFill>
                <a:latin typeface="Courier New" panose="02070309020205020404" pitchFamily="49" charset="0"/>
                <a:ea typeface="Verdana" panose="020B0604030504040204" pitchFamily="34" charset="0"/>
                <a:cs typeface="Courier New" panose="02070309020205020404" pitchFamily="49" charset="0"/>
              </a:rPr>
              <a:t>/* </a:t>
            </a:r>
            <a:r>
              <a:rPr lang="sl-SI" sz="1350" b="1" i="1" dirty="0" err="1">
                <a:solidFill>
                  <a:srgbClr val="FF0000"/>
                </a:solidFill>
                <a:latin typeface="Courier New" panose="02070309020205020404" pitchFamily="49" charset="0"/>
                <a:ea typeface="Verdana" panose="020B0604030504040204" pitchFamily="34" charset="0"/>
                <a:cs typeface="Courier New" panose="02070309020205020404" pitchFamily="49" charset="0"/>
              </a:rPr>
              <a:t>add</a:t>
            </a:r>
            <a:r>
              <a:rPr lang="sl-SI" sz="1350" b="1" i="1" dirty="0">
                <a:solidFill>
                  <a:srgbClr val="FF0000"/>
                </a:solidFill>
                <a:latin typeface="Courier New" panose="02070309020205020404" pitchFamily="49" charset="0"/>
                <a:ea typeface="Verdana" panose="020B0604030504040204" pitchFamily="34" charset="0"/>
                <a:cs typeface="Courier New" panose="02070309020205020404" pitchFamily="49" charset="0"/>
              </a:rPr>
              <a:t> </a:t>
            </a:r>
            <a:r>
              <a:rPr lang="sl-SI" sz="1350" b="1" i="1" dirty="0" err="1">
                <a:solidFill>
                  <a:srgbClr val="FF0000"/>
                </a:solidFill>
                <a:latin typeface="Courier New" panose="02070309020205020404" pitchFamily="49" charset="0"/>
                <a:ea typeface="Verdana" panose="020B0604030504040204" pitchFamily="34" charset="0"/>
                <a:cs typeface="Courier New" panose="02070309020205020404" pitchFamily="49" charset="0"/>
              </a:rPr>
              <a:t>the</a:t>
            </a:r>
            <a:r>
              <a:rPr lang="sl-SI" sz="1350" b="1" i="1" dirty="0">
                <a:solidFill>
                  <a:srgbClr val="FF0000"/>
                </a:solidFill>
                <a:latin typeface="Courier New" panose="02070309020205020404" pitchFamily="49" charset="0"/>
                <a:ea typeface="Verdana" panose="020B0604030504040204" pitchFamily="34" charset="0"/>
                <a:cs typeface="Courier New" panose="02070309020205020404" pitchFamily="49" charset="0"/>
              </a:rPr>
              <a:t> </a:t>
            </a:r>
            <a:r>
              <a:rPr lang="sl-SI" sz="1350" b="1" i="1" dirty="0" err="1">
                <a:solidFill>
                  <a:srgbClr val="FF0000"/>
                </a:solidFill>
                <a:latin typeface="Courier New" panose="02070309020205020404" pitchFamily="49" charset="0"/>
                <a:ea typeface="Verdana" panose="020B0604030504040204" pitchFamily="34" charset="0"/>
                <a:cs typeface="Courier New" panose="02070309020205020404" pitchFamily="49" charset="0"/>
              </a:rPr>
              <a:t>following</a:t>
            </a:r>
            <a:endParaRPr lang="sl-SI" sz="1350" b="1" i="1" dirty="0">
              <a:solidFill>
                <a:srgbClr val="FF0000"/>
              </a:solidFill>
              <a:latin typeface="Courier New" panose="02070309020205020404" pitchFamily="49" charset="0"/>
              <a:ea typeface="Verdana" panose="020B0604030504040204" pitchFamily="34" charset="0"/>
              <a:cs typeface="Courier New" panose="02070309020205020404" pitchFamily="49" charset="0"/>
            </a:endParaRPr>
          </a:p>
          <a:p>
            <a:pPr>
              <a:lnSpc>
                <a:spcPct val="150000"/>
              </a:lnSpc>
            </a:pPr>
            <a:r>
              <a:rPr lang="en-GB" sz="1350" b="1" dirty="0" err="1">
                <a:solidFill>
                  <a:srgbClr val="002060"/>
                </a:solidFill>
                <a:latin typeface="Courier New" panose="02070309020205020404" pitchFamily="49" charset="0"/>
                <a:ea typeface="Verdana" panose="020B0604030504040204" pitchFamily="34" charset="0"/>
                <a:cs typeface="Courier New" panose="02070309020205020404" pitchFamily="49" charset="0"/>
              </a:rPr>
              <a:t>LoadModule</a:t>
            </a:r>
            <a:r>
              <a:rPr lang="en-GB" sz="1350" b="1" dirty="0">
                <a:solidFill>
                  <a:srgbClr val="002060"/>
                </a:solidFill>
                <a:latin typeface="Courier New" panose="02070309020205020404" pitchFamily="49" charset="0"/>
                <a:ea typeface="Verdana" panose="020B0604030504040204" pitchFamily="34" charset="0"/>
                <a:cs typeface="Courier New" panose="02070309020205020404" pitchFamily="49" charset="0"/>
              </a:rPr>
              <a:t> </a:t>
            </a:r>
            <a:r>
              <a:rPr lang="en-GB" sz="1350" b="1" dirty="0" err="1">
                <a:solidFill>
                  <a:srgbClr val="002060"/>
                </a:solidFill>
                <a:latin typeface="Courier New" panose="02070309020205020404" pitchFamily="49" charset="0"/>
                <a:ea typeface="Verdana" panose="020B0604030504040204" pitchFamily="34" charset="0"/>
                <a:cs typeface="Courier New" panose="02070309020205020404" pitchFamily="49" charset="0"/>
              </a:rPr>
              <a:t>cband_module</a:t>
            </a:r>
            <a:r>
              <a:rPr lang="en-GB" sz="1350" b="1" dirty="0">
                <a:solidFill>
                  <a:srgbClr val="002060"/>
                </a:solidFill>
                <a:latin typeface="Courier New" panose="02070309020205020404" pitchFamily="49" charset="0"/>
                <a:ea typeface="Verdana" panose="020B0604030504040204" pitchFamily="34" charset="0"/>
                <a:cs typeface="Courier New" panose="02070309020205020404" pitchFamily="49" charset="0"/>
              </a:rPr>
              <a:t>   usr/lib/apache2/modules/mod_cband.so</a:t>
            </a:r>
            <a:endParaRPr lang="sl-SI" sz="1350" b="1" dirty="0">
              <a:solidFill>
                <a:srgbClr val="002060"/>
              </a:solidFill>
              <a:latin typeface="Courier New" panose="02070309020205020404" pitchFamily="49" charset="0"/>
              <a:ea typeface="Verdana" panose="020B0604030504040204" pitchFamily="34" charset="0"/>
              <a:cs typeface="Courier New" panose="02070309020205020404" pitchFamily="49" charset="0"/>
            </a:endParaRPr>
          </a:p>
          <a:p>
            <a:pPr>
              <a:lnSpc>
                <a:spcPct val="150000"/>
              </a:lnSpc>
            </a:pPr>
            <a:endParaRPr lang="sl-SI" sz="1350" b="1" dirty="0">
              <a:solidFill>
                <a:srgbClr val="002060"/>
              </a:solidFill>
              <a:latin typeface="Courier New" panose="02070309020205020404" pitchFamily="49" charset="0"/>
              <a:ea typeface="Verdana" panose="020B0604030504040204" pitchFamily="34" charset="0"/>
              <a:cs typeface="Courier New" panose="02070309020205020404" pitchFamily="49" charset="0"/>
            </a:endParaRPr>
          </a:p>
          <a:p>
            <a:pPr>
              <a:lnSpc>
                <a:spcPct val="150000"/>
              </a:lnSpc>
            </a:pPr>
            <a:r>
              <a:rPr lang="sl-SI" sz="1350" b="1" dirty="0">
                <a:solidFill>
                  <a:srgbClr val="002060"/>
                </a:solidFill>
                <a:latin typeface="Courier New" panose="02070309020205020404" pitchFamily="49" charset="0"/>
                <a:ea typeface="Verdana" panose="020B0604030504040204" pitchFamily="34" charset="0"/>
                <a:cs typeface="Courier New" panose="02070309020205020404" pitchFamily="49" charset="0"/>
              </a:rPr>
              <a:t>service apache2 </a:t>
            </a:r>
            <a:r>
              <a:rPr lang="sl-SI" sz="1350" b="1" dirty="0" err="1">
                <a:solidFill>
                  <a:srgbClr val="002060"/>
                </a:solidFill>
                <a:latin typeface="Courier New" panose="02070309020205020404" pitchFamily="49" charset="0"/>
                <a:ea typeface="Verdana" panose="020B0604030504040204" pitchFamily="34" charset="0"/>
                <a:cs typeface="Courier New" panose="02070309020205020404" pitchFamily="49" charset="0"/>
              </a:rPr>
              <a:t>restart</a:t>
            </a:r>
            <a:endParaRPr lang="en-GB" sz="1350" b="1" dirty="0">
              <a:solidFill>
                <a:srgbClr val="002060"/>
              </a:solidFill>
              <a:latin typeface="Courier New" panose="02070309020205020404" pitchFamily="49" charset="0"/>
              <a:ea typeface="Verdana" panose="020B0604030504040204" pitchFamily="34" charset="0"/>
              <a:cs typeface="Courier New" panose="02070309020205020404" pitchFamily="49" charset="0"/>
            </a:endParaRPr>
          </a:p>
        </p:txBody>
      </p:sp>
    </p:spTree>
    <p:extLst>
      <p:ext uri="{BB962C8B-B14F-4D97-AF65-F5344CB8AC3E}">
        <p14:creationId xmlns:p14="http://schemas.microsoft.com/office/powerpoint/2010/main" val="32513923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2" end="2"/>
                                            </p:txEl>
                                          </p:spTgt>
                                        </p:tgtEl>
                                        <p:attrNameLst>
                                          <p:attrName>style.visibility</p:attrName>
                                        </p:attrNameLst>
                                      </p:cBhvr>
                                      <p:to>
                                        <p:strVal val="visible"/>
                                      </p:to>
                                    </p:set>
                                  </p:childTnLst>
                                </p:cTn>
                              </p:par>
                              <p:par>
                                <p:cTn id="27" presetID="1" presetClass="exit" presetSubtype="0" fill="hold" nodeType="withEffect">
                                  <p:stCondLst>
                                    <p:cond delay="0"/>
                                  </p:stCondLst>
                                  <p:childTnLst>
                                    <p:set>
                                      <p:cBhvr>
                                        <p:cTn id="28" dur="1" fill="hold">
                                          <p:stCondLst>
                                            <p:cond delay="0"/>
                                          </p:stCondLst>
                                        </p:cTn>
                                        <p:tgtEl>
                                          <p:spTgt spid="20"/>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5">
                                            <p:txEl>
                                              <p:pRg st="3" end="3"/>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5">
                                            <p:txEl>
                                              <p:pRg st="4" end="4"/>
                                            </p:txEl>
                                          </p:spTgt>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14"/>
                                        </p:tgtEl>
                                        <p:attrNameLst>
                                          <p:attrName>style.visibility</p:attrName>
                                        </p:attrNameLst>
                                      </p:cBhvr>
                                      <p:to>
                                        <p:strVal val="visible"/>
                                      </p:to>
                                    </p:set>
                                  </p:childTnLst>
                                </p:cTn>
                              </p:par>
                              <p:par>
                                <p:cTn id="45" presetID="1" presetClass="exit" presetSubtype="0" fill="hold" nodeType="withEffect">
                                  <p:stCondLst>
                                    <p:cond delay="0"/>
                                  </p:stCondLst>
                                  <p:childTnLst>
                                    <p:set>
                                      <p:cBhvr>
                                        <p:cTn id="46" dur="1" fill="hold">
                                          <p:stCondLst>
                                            <p:cond delay="0"/>
                                          </p:stCondLst>
                                        </p:cTn>
                                        <p:tgtEl>
                                          <p:spTgt spid="17"/>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5"/>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26"/>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16"/>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xit" presetSubtype="0" fill="hold" grpId="1" nodeType="clickEffect">
                                  <p:stCondLst>
                                    <p:cond delay="0"/>
                                  </p:stCondLst>
                                  <p:childTnLst>
                                    <p:set>
                                      <p:cBhvr>
                                        <p:cTn id="60" dur="1" fill="hold">
                                          <p:stCondLst>
                                            <p:cond delay="0"/>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15" grpId="0" animBg="1"/>
      <p:bldP spid="16" grpId="0" animBg="1"/>
      <p:bldP spid="16" grpId="1"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značba mesta številke diapozitiva 3"/>
          <p:cNvSpPr>
            <a:spLocks noGrp="1"/>
          </p:cNvSpPr>
          <p:nvPr>
            <p:ph type="sldNum" sz="quarter" idx="12"/>
          </p:nvPr>
        </p:nvSpPr>
        <p:spPr>
          <a:xfrm>
            <a:off x="11192932" y="6381756"/>
            <a:ext cx="703083" cy="365125"/>
          </a:xfrm>
        </p:spPr>
        <p:txBody>
          <a:bodyPr/>
          <a:lstStyle/>
          <a:p>
            <a:fld id="{95AE4338-550A-4229-82D0-093D8DE92AC4}" type="slidenum">
              <a:rPr lang="sl-SI" sz="1600" dirty="0">
                <a:solidFill>
                  <a:schemeClr val="bg1"/>
                </a:solidFill>
                <a:latin typeface="Garamond" panose="02020404030301010803" pitchFamily="18" charset="0"/>
              </a:rPr>
              <a:t>27</a:t>
            </a:fld>
            <a:endParaRPr lang="sl-SI" sz="1600" dirty="0">
              <a:solidFill>
                <a:schemeClr val="bg1"/>
              </a:solidFill>
              <a:latin typeface="Garamond" panose="02020404030301010803" pitchFamily="18" charset="0"/>
            </a:endParaRPr>
          </a:p>
        </p:txBody>
      </p:sp>
      <p:sp>
        <p:nvSpPr>
          <p:cNvPr id="3" name="Naslov 1"/>
          <p:cNvSpPr>
            <a:spLocks noGrp="1"/>
          </p:cNvSpPr>
          <p:nvPr>
            <p:ph type="title"/>
          </p:nvPr>
        </p:nvSpPr>
        <p:spPr>
          <a:xfrm>
            <a:off x="387669" y="1307175"/>
            <a:ext cx="7648575" cy="600075"/>
          </a:xfrm>
        </p:spPr>
        <p:txBody>
          <a:bodyPr>
            <a:normAutofit/>
          </a:bodyPr>
          <a:lstStyle/>
          <a:p>
            <a:r>
              <a:rPr lang="sl-SI" sz="3600" dirty="0">
                <a:solidFill>
                  <a:srgbClr val="E12F29"/>
                </a:solidFill>
                <a:latin typeface="Garamond" panose="02020404030301010803" pitchFamily="18" charset="0"/>
              </a:rPr>
              <a:t>Rezultati vaje </a:t>
            </a:r>
            <a:r>
              <a:rPr lang="sl-SI" sz="3600" dirty="0" err="1">
                <a:solidFill>
                  <a:srgbClr val="E12F29"/>
                </a:solidFill>
                <a:latin typeface="Garamond" panose="02020404030301010803" pitchFamily="18" charset="0"/>
              </a:rPr>
              <a:t>Mercury</a:t>
            </a:r>
            <a:endParaRPr lang="sl-SI" sz="3600" dirty="0">
              <a:solidFill>
                <a:srgbClr val="E12F29"/>
              </a:solidFill>
              <a:latin typeface="Garamond" panose="02020404030301010803" pitchFamily="18" charset="0"/>
            </a:endParaRPr>
          </a:p>
        </p:txBody>
      </p:sp>
      <p:sp>
        <p:nvSpPr>
          <p:cNvPr id="5" name="Označba mesta vsebine 2"/>
          <p:cNvSpPr>
            <a:spLocks noGrp="1"/>
          </p:cNvSpPr>
          <p:nvPr>
            <p:ph idx="1"/>
          </p:nvPr>
        </p:nvSpPr>
        <p:spPr>
          <a:xfrm>
            <a:off x="463874" y="1976431"/>
            <a:ext cx="11506453" cy="4331428"/>
          </a:xfrm>
        </p:spPr>
        <p:txBody>
          <a:bodyPr>
            <a:normAutofit fontScale="92500"/>
          </a:bodyPr>
          <a:lstStyle/>
          <a:p>
            <a:pPr>
              <a:lnSpc>
                <a:spcPct val="120000"/>
              </a:lnSpc>
              <a:spcBef>
                <a:spcPts val="536"/>
              </a:spcBef>
              <a:buClr>
                <a:srgbClr val="FF0000"/>
              </a:buClr>
              <a:buSzPct val="70000"/>
              <a:buFont typeface="Wingdings" panose="05000000000000000000" pitchFamily="2" charset="2"/>
              <a:buChar char="§"/>
              <a:defRPr/>
            </a:pPr>
            <a:r>
              <a:rPr lang="sl-SI" dirty="0">
                <a:latin typeface="Garamond"/>
                <a:cs typeface="Garamond"/>
                <a:sym typeface="Garamond" pitchFamily="18" charset="0"/>
              </a:rPr>
              <a:t>Po predavanju, so se udeleženci razdelili v skupine.</a:t>
            </a:r>
          </a:p>
          <a:p>
            <a:pPr>
              <a:lnSpc>
                <a:spcPct val="120000"/>
              </a:lnSpc>
              <a:spcBef>
                <a:spcPts val="536"/>
              </a:spcBef>
              <a:buClr>
                <a:srgbClr val="FF0000"/>
              </a:buClr>
              <a:buSzPct val="70000"/>
              <a:buFont typeface="Wingdings" panose="05000000000000000000" pitchFamily="2" charset="2"/>
              <a:buChar char="§"/>
              <a:defRPr/>
            </a:pPr>
            <a:r>
              <a:rPr lang="sl-SI" dirty="0">
                <a:latin typeface="Garamond"/>
                <a:cs typeface="Garamond"/>
                <a:sym typeface="Garamond" pitchFamily="18" charset="0"/>
              </a:rPr>
              <a:t>Cambridge je napadel </a:t>
            </a:r>
            <a:r>
              <a:rPr lang="sl-SI" dirty="0" err="1">
                <a:latin typeface="Garamond"/>
                <a:cs typeface="Garamond"/>
                <a:sym typeface="Garamond" pitchFamily="18" charset="0"/>
              </a:rPr>
              <a:t>Talinn</a:t>
            </a:r>
            <a:r>
              <a:rPr lang="sl-SI" dirty="0">
                <a:latin typeface="Garamond"/>
                <a:cs typeface="Garamond"/>
                <a:sym typeface="Garamond" pitchFamily="18" charset="0"/>
              </a:rPr>
              <a:t>, </a:t>
            </a:r>
            <a:r>
              <a:rPr lang="sl-SI" dirty="0" err="1">
                <a:latin typeface="Garamond"/>
                <a:cs typeface="Garamond"/>
                <a:sym typeface="Garamond" pitchFamily="18" charset="0"/>
              </a:rPr>
              <a:t>Talinn</a:t>
            </a:r>
            <a:r>
              <a:rPr lang="sl-SI" dirty="0">
                <a:latin typeface="Garamond"/>
                <a:cs typeface="Garamond"/>
                <a:sym typeface="Garamond" pitchFamily="18" charset="0"/>
              </a:rPr>
              <a:t> je napadel Cambridge.</a:t>
            </a:r>
          </a:p>
          <a:p>
            <a:pPr>
              <a:lnSpc>
                <a:spcPct val="120000"/>
              </a:lnSpc>
              <a:spcBef>
                <a:spcPts val="536"/>
              </a:spcBef>
              <a:buClr>
                <a:srgbClr val="FF0000"/>
              </a:buClr>
              <a:buSzPct val="70000"/>
              <a:buFont typeface="Wingdings" panose="05000000000000000000" pitchFamily="2" charset="2"/>
              <a:buChar char="§"/>
              <a:defRPr/>
            </a:pPr>
            <a:r>
              <a:rPr lang="sl-SI" dirty="0" err="1">
                <a:latin typeface="Garamond"/>
                <a:cs typeface="Garamond"/>
                <a:sym typeface="Garamond" pitchFamily="18" charset="0"/>
              </a:rPr>
              <a:t>Talinn</a:t>
            </a:r>
            <a:r>
              <a:rPr lang="sl-SI" dirty="0">
                <a:latin typeface="Garamond"/>
                <a:cs typeface="Garamond"/>
                <a:sym typeface="Garamond" pitchFamily="18" charset="0"/>
              </a:rPr>
              <a:t> je </a:t>
            </a:r>
            <a:r>
              <a:rPr lang="sl-SI" u="sng" dirty="0">
                <a:latin typeface="Garamond"/>
                <a:cs typeface="Garamond"/>
                <a:sym typeface="Garamond" pitchFamily="18" charset="0"/>
              </a:rPr>
              <a:t>sesul</a:t>
            </a:r>
            <a:r>
              <a:rPr lang="sl-SI" dirty="0">
                <a:latin typeface="Garamond"/>
                <a:cs typeface="Garamond"/>
                <a:sym typeface="Garamond" pitchFamily="18" charset="0"/>
              </a:rPr>
              <a:t> Cambridge. </a:t>
            </a:r>
          </a:p>
          <a:p>
            <a:pPr>
              <a:lnSpc>
                <a:spcPct val="120000"/>
              </a:lnSpc>
              <a:spcBef>
                <a:spcPts val="536"/>
              </a:spcBef>
              <a:buClr>
                <a:srgbClr val="FF0000"/>
              </a:buClr>
              <a:buSzPct val="70000"/>
              <a:buFont typeface="Wingdings" panose="05000000000000000000" pitchFamily="2" charset="2"/>
              <a:buChar char="§"/>
              <a:defRPr/>
            </a:pPr>
            <a:r>
              <a:rPr lang="sl-SI" dirty="0">
                <a:latin typeface="Garamond"/>
                <a:cs typeface="Garamond"/>
                <a:sym typeface="Garamond" pitchFamily="18" charset="0"/>
              </a:rPr>
              <a:t>Vodstvo pri nas je razburjeno. Organizatorja sva srečna.</a:t>
            </a:r>
          </a:p>
          <a:p>
            <a:pPr lvl="1">
              <a:lnSpc>
                <a:spcPct val="120000"/>
              </a:lnSpc>
              <a:spcBef>
                <a:spcPts val="536"/>
              </a:spcBef>
              <a:buClr>
                <a:srgbClr val="FF0000"/>
              </a:buClr>
              <a:buSzPct val="70000"/>
              <a:buFont typeface="Wingdings" panose="05000000000000000000" pitchFamily="2" charset="2"/>
              <a:buChar char="§"/>
              <a:defRPr/>
            </a:pPr>
            <a:r>
              <a:rPr lang="sl-SI" dirty="0">
                <a:latin typeface="Garamond"/>
                <a:cs typeface="Garamond"/>
                <a:sym typeface="Garamond" pitchFamily="18" charset="0"/>
              </a:rPr>
              <a:t>Če bi Cambridge zmagal, to ne bi bilo nepričakovano, se pa nihče več ne bi hotel igrati z nami.</a:t>
            </a:r>
          </a:p>
          <a:p>
            <a:pPr lvl="1">
              <a:lnSpc>
                <a:spcPct val="120000"/>
              </a:lnSpc>
              <a:spcBef>
                <a:spcPts val="536"/>
              </a:spcBef>
              <a:buClr>
                <a:srgbClr val="FF0000"/>
              </a:buClr>
              <a:buSzPct val="70000"/>
              <a:buFont typeface="Wingdings" panose="05000000000000000000" pitchFamily="2" charset="2"/>
              <a:buChar char="§"/>
              <a:defRPr/>
            </a:pPr>
            <a:r>
              <a:rPr lang="sl-SI" dirty="0">
                <a:latin typeface="Garamond"/>
                <a:cs typeface="Garamond"/>
                <a:sym typeface="Garamond" pitchFamily="18" charset="0"/>
              </a:rPr>
              <a:t>Vsak </a:t>
            </a:r>
            <a:r>
              <a:rPr lang="sl-SI" dirty="0" err="1">
                <a:latin typeface="Garamond"/>
                <a:cs typeface="Garamond"/>
                <a:sym typeface="Garamond" pitchFamily="18" charset="0"/>
              </a:rPr>
              <a:t>PENetration</a:t>
            </a:r>
            <a:r>
              <a:rPr lang="sl-SI" dirty="0">
                <a:latin typeface="Garamond"/>
                <a:cs typeface="Garamond"/>
                <a:sym typeface="Garamond" pitchFamily="18" charset="0"/>
              </a:rPr>
              <a:t> TEST stane ~35.000EUR. Mi smo dobili 30 PEN </a:t>
            </a:r>
            <a:r>
              <a:rPr lang="sl-SI" dirty="0" err="1">
                <a:latin typeface="Garamond"/>
                <a:cs typeface="Garamond"/>
                <a:sym typeface="Garamond" pitchFamily="18" charset="0"/>
              </a:rPr>
              <a:t>TESTov</a:t>
            </a:r>
            <a:r>
              <a:rPr lang="sl-SI" dirty="0">
                <a:latin typeface="Garamond"/>
                <a:cs typeface="Garamond"/>
                <a:sym typeface="Garamond" pitchFamily="18" charset="0"/>
              </a:rPr>
              <a:t> zastonj! Ergo sva prihranila Univerzi ~1 MIO EUR.</a:t>
            </a:r>
          </a:p>
          <a:p>
            <a:pPr>
              <a:lnSpc>
                <a:spcPct val="120000"/>
              </a:lnSpc>
              <a:spcBef>
                <a:spcPts val="536"/>
              </a:spcBef>
              <a:buClr>
                <a:srgbClr val="FF0000"/>
              </a:buClr>
              <a:buSzPct val="70000"/>
              <a:buFont typeface="Wingdings" panose="05000000000000000000" pitchFamily="2" charset="2"/>
              <a:buChar char="§"/>
              <a:defRPr/>
            </a:pPr>
            <a:r>
              <a:rPr lang="sl-SI" dirty="0">
                <a:latin typeface="Garamond"/>
                <a:cs typeface="Garamond"/>
                <a:sym typeface="Garamond" pitchFamily="18" charset="0"/>
              </a:rPr>
              <a:t>Poglejmo si en primer uspešnega napada.</a:t>
            </a:r>
          </a:p>
        </p:txBody>
      </p:sp>
      <p:sp>
        <p:nvSpPr>
          <p:cNvPr id="13" name="Označba mesta vsebine 2">
            <a:extLst>
              <a:ext uri="{FF2B5EF4-FFF2-40B4-BE49-F238E27FC236}">
                <a16:creationId xmlns:a16="http://schemas.microsoft.com/office/drawing/2014/main" id="{FE3388FB-7B6D-43A7-BF35-9BF778C7F53B}"/>
              </a:ext>
            </a:extLst>
          </p:cNvPr>
          <p:cNvSpPr txBox="1">
            <a:spLocks/>
          </p:cNvSpPr>
          <p:nvPr/>
        </p:nvSpPr>
        <p:spPr>
          <a:xfrm>
            <a:off x="451895" y="6411716"/>
            <a:ext cx="11288209" cy="365126"/>
          </a:xfrm>
          <a:prstGeom prst="rect">
            <a:avLst/>
          </a:prstGeom>
        </p:spPr>
        <p:txBody>
          <a:bodyPr vert="horz" lIns="91440" tIns="45720" rIns="91440" bIns="45720" rtlCol="0">
            <a:normAutofit lnSpcReduction="10000"/>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536"/>
              </a:spcBef>
              <a:buClr>
                <a:srgbClr val="FF0000"/>
              </a:buClr>
              <a:buSzPct val="70000"/>
              <a:buNone/>
              <a:defRPr/>
            </a:pPr>
            <a:r>
              <a:rPr lang="en-US" sz="2000" dirty="0">
                <a:latin typeface="Garamond"/>
                <a:cs typeface="Garamond"/>
                <a:sym typeface="Garamond" pitchFamily="18" charset="0"/>
              </a:rPr>
              <a:t>david.modic@fri.uni-lj.si</a:t>
            </a:r>
            <a:endParaRPr lang="sl-SI" sz="2000" dirty="0">
              <a:latin typeface="Garamond"/>
              <a:cs typeface="Garamond"/>
              <a:sym typeface="Garamond" pitchFamily="18" charset="0"/>
            </a:endParaRPr>
          </a:p>
          <a:p>
            <a:pPr algn="ctr">
              <a:spcBef>
                <a:spcPts val="536"/>
              </a:spcBef>
              <a:buClr>
                <a:srgbClr val="FF0000"/>
              </a:buClr>
              <a:buSzPct val="70000"/>
              <a:buFont typeface="Wingdings" panose="05000000000000000000" pitchFamily="2" charset="2"/>
              <a:buChar char="§"/>
              <a:defRPr/>
            </a:pPr>
            <a:endParaRPr lang="sl-SI" sz="2000" dirty="0">
              <a:latin typeface="Garamond"/>
              <a:cs typeface="Garamond"/>
              <a:sym typeface="Garamond" pitchFamily="18" charset="0"/>
            </a:endParaRPr>
          </a:p>
        </p:txBody>
      </p:sp>
    </p:spTree>
    <p:extLst>
      <p:ext uri="{BB962C8B-B14F-4D97-AF65-F5344CB8AC3E}">
        <p14:creationId xmlns:p14="http://schemas.microsoft.com/office/powerpoint/2010/main" val="318511005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značba mesta številke diapozitiva 3"/>
          <p:cNvSpPr>
            <a:spLocks noGrp="1"/>
          </p:cNvSpPr>
          <p:nvPr>
            <p:ph type="sldNum" sz="quarter" idx="12"/>
          </p:nvPr>
        </p:nvSpPr>
        <p:spPr>
          <a:xfrm>
            <a:off x="11192932" y="6381756"/>
            <a:ext cx="703083" cy="365125"/>
          </a:xfrm>
        </p:spPr>
        <p:txBody>
          <a:bodyPr/>
          <a:lstStyle/>
          <a:p>
            <a:fld id="{95AE4338-550A-4229-82D0-093D8DE92AC4}" type="slidenum">
              <a:rPr lang="sl-SI" sz="1600" dirty="0">
                <a:solidFill>
                  <a:schemeClr val="bg1"/>
                </a:solidFill>
                <a:latin typeface="Garamond" panose="02020404030301010803" pitchFamily="18" charset="0"/>
              </a:rPr>
              <a:t>28</a:t>
            </a:fld>
            <a:endParaRPr lang="sl-SI" sz="1600" dirty="0">
              <a:solidFill>
                <a:schemeClr val="bg1"/>
              </a:solidFill>
              <a:latin typeface="Garamond" panose="02020404030301010803" pitchFamily="18" charset="0"/>
            </a:endParaRPr>
          </a:p>
        </p:txBody>
      </p:sp>
      <p:sp>
        <p:nvSpPr>
          <p:cNvPr id="3" name="Naslov 1"/>
          <p:cNvSpPr>
            <a:spLocks noGrp="1"/>
          </p:cNvSpPr>
          <p:nvPr>
            <p:ph type="title"/>
          </p:nvPr>
        </p:nvSpPr>
        <p:spPr>
          <a:xfrm>
            <a:off x="387669" y="1307175"/>
            <a:ext cx="7648575" cy="600075"/>
          </a:xfrm>
        </p:spPr>
        <p:txBody>
          <a:bodyPr>
            <a:normAutofit/>
          </a:bodyPr>
          <a:lstStyle/>
          <a:p>
            <a:r>
              <a:rPr lang="sl-SI" sz="3600" dirty="0">
                <a:solidFill>
                  <a:srgbClr val="E12F29"/>
                </a:solidFill>
                <a:latin typeface="Garamond" panose="02020404030301010803" pitchFamily="18" charset="0"/>
              </a:rPr>
              <a:t>Izbira Tarče</a:t>
            </a:r>
          </a:p>
        </p:txBody>
      </p:sp>
      <p:sp>
        <p:nvSpPr>
          <p:cNvPr id="5" name="Označba mesta vsebine 2"/>
          <p:cNvSpPr>
            <a:spLocks noGrp="1"/>
          </p:cNvSpPr>
          <p:nvPr>
            <p:ph idx="1"/>
          </p:nvPr>
        </p:nvSpPr>
        <p:spPr>
          <a:xfrm>
            <a:off x="463874" y="1976431"/>
            <a:ext cx="11506453" cy="4331428"/>
          </a:xfrm>
        </p:spPr>
        <p:txBody>
          <a:bodyPr>
            <a:normAutofit lnSpcReduction="10000"/>
          </a:bodyPr>
          <a:lstStyle/>
          <a:p>
            <a:pPr>
              <a:lnSpc>
                <a:spcPct val="120000"/>
              </a:lnSpc>
              <a:spcBef>
                <a:spcPts val="536"/>
              </a:spcBef>
              <a:buClr>
                <a:srgbClr val="FF0000"/>
              </a:buClr>
              <a:buSzPct val="70000"/>
              <a:buFont typeface="Wingdings" panose="05000000000000000000" pitchFamily="2" charset="2"/>
              <a:buChar char="§"/>
              <a:defRPr/>
            </a:pPr>
            <a:r>
              <a:rPr lang="sl-SI" dirty="0">
                <a:latin typeface="Garamond"/>
                <a:cs typeface="Garamond"/>
                <a:sym typeface="Garamond" pitchFamily="18" charset="0"/>
              </a:rPr>
              <a:t>Napadalci dobijo več tarč. Izberejo si vodjo varnosti Lovra Božiča (ime sem spremenil). O njem ne vedo nič razen funkcije (</a:t>
            </a:r>
            <a:r>
              <a:rPr lang="sl-SI" i="1" dirty="0">
                <a:latin typeface="Garamond"/>
                <a:cs typeface="Garamond"/>
                <a:sym typeface="Garamond" pitchFamily="18" charset="0"/>
              </a:rPr>
              <a:t>CISO</a:t>
            </a:r>
            <a:r>
              <a:rPr lang="sl-SI" dirty="0">
                <a:latin typeface="Garamond"/>
                <a:cs typeface="Garamond"/>
                <a:sym typeface="Garamond" pitchFamily="18" charset="0"/>
              </a:rPr>
              <a:t>).</a:t>
            </a:r>
          </a:p>
          <a:p>
            <a:pPr>
              <a:lnSpc>
                <a:spcPct val="120000"/>
              </a:lnSpc>
              <a:spcBef>
                <a:spcPts val="536"/>
              </a:spcBef>
              <a:buClr>
                <a:srgbClr val="FF0000"/>
              </a:buClr>
              <a:buSzPct val="70000"/>
              <a:buFont typeface="Wingdings" panose="05000000000000000000" pitchFamily="2" charset="2"/>
              <a:buChar char="§"/>
              <a:defRPr/>
            </a:pPr>
            <a:r>
              <a:rPr lang="sl-SI" dirty="0">
                <a:latin typeface="Garamond"/>
                <a:cs typeface="Garamond"/>
                <a:sym typeface="Garamond" pitchFamily="18" charset="0"/>
              </a:rPr>
              <a:t>Za kontaktne podatke skušajo pregledati interni imenik Univerze, vendar mislijo, da za to rabijo uporabniško ime in geslo  . Pa ga res?</a:t>
            </a:r>
          </a:p>
          <a:p>
            <a:pPr>
              <a:lnSpc>
                <a:spcPct val="120000"/>
              </a:lnSpc>
              <a:spcBef>
                <a:spcPts val="536"/>
              </a:spcBef>
              <a:buClr>
                <a:srgbClr val="FF0000"/>
              </a:buClr>
              <a:buSzPct val="70000"/>
              <a:buFont typeface="Wingdings" panose="05000000000000000000" pitchFamily="2" charset="2"/>
              <a:buChar char="§"/>
              <a:defRPr/>
            </a:pPr>
            <a:r>
              <a:rPr lang="sl-SI" dirty="0">
                <a:latin typeface="Garamond"/>
                <a:cs typeface="Garamond"/>
                <a:sym typeface="Garamond" pitchFamily="18" charset="0"/>
              </a:rPr>
              <a:t>Izberejo si namestnika direktorja UIS. Gredo na njegovo spletno stran in tam vidijo, da je njegovo uporabniško ime </a:t>
            </a:r>
            <a:r>
              <a:rPr lang="sl-SI" dirty="0">
                <a:solidFill>
                  <a:srgbClr val="C00000"/>
                </a:solidFill>
                <a:latin typeface="Garamond"/>
                <a:cs typeface="Garamond"/>
                <a:sym typeface="Garamond" pitchFamily="18" charset="0"/>
              </a:rPr>
              <a:t>sr745</a:t>
            </a:r>
            <a:r>
              <a:rPr lang="sl-SI" dirty="0">
                <a:latin typeface="Garamond"/>
                <a:cs typeface="Garamond"/>
                <a:sym typeface="Garamond" pitchFamily="18" charset="0"/>
              </a:rPr>
              <a:t>  .</a:t>
            </a:r>
          </a:p>
          <a:p>
            <a:pPr>
              <a:lnSpc>
                <a:spcPct val="120000"/>
              </a:lnSpc>
              <a:spcBef>
                <a:spcPts val="536"/>
              </a:spcBef>
              <a:buClr>
                <a:srgbClr val="FF0000"/>
              </a:buClr>
              <a:buSzPct val="70000"/>
              <a:buFont typeface="Wingdings" panose="05000000000000000000" pitchFamily="2" charset="2"/>
              <a:buChar char="§"/>
              <a:defRPr/>
            </a:pPr>
            <a:r>
              <a:rPr lang="sl-SI" dirty="0">
                <a:latin typeface="Garamond"/>
                <a:cs typeface="Garamond"/>
                <a:sym typeface="Garamond" pitchFamily="18" charset="0"/>
              </a:rPr>
              <a:t>Iz tega pravilno sklepajo, da je uporabniško ime Lovra Božiča: </a:t>
            </a:r>
            <a:r>
              <a:rPr lang="sl-SI" dirty="0" err="1">
                <a:solidFill>
                  <a:srgbClr val="C00000"/>
                </a:solidFill>
                <a:latin typeface="Garamond"/>
                <a:cs typeface="Garamond"/>
                <a:sym typeface="Garamond" pitchFamily="18" charset="0"/>
              </a:rPr>
              <a:t>lb</a:t>
            </a:r>
            <a:r>
              <a:rPr lang="sl-SI" dirty="0">
                <a:solidFill>
                  <a:srgbClr val="C00000"/>
                </a:solidFill>
                <a:latin typeface="Garamond"/>
                <a:cs typeface="Garamond"/>
                <a:sym typeface="Garamond" pitchFamily="18" charset="0"/>
              </a:rPr>
              <a:t>[NNN]</a:t>
            </a:r>
            <a:r>
              <a:rPr lang="sl-SI" dirty="0">
                <a:latin typeface="Garamond"/>
                <a:cs typeface="Garamond"/>
                <a:sym typeface="Garamond" pitchFamily="18" charset="0"/>
              </a:rPr>
              <a:t>, njegova pošta pa </a:t>
            </a:r>
            <a:r>
              <a:rPr lang="sl-SI" dirty="0" err="1">
                <a:solidFill>
                  <a:srgbClr val="C00000"/>
                </a:solidFill>
                <a:latin typeface="Garamond"/>
                <a:cs typeface="Garamond"/>
                <a:sym typeface="Garamond" pitchFamily="18" charset="0"/>
              </a:rPr>
              <a:t>lb</a:t>
            </a:r>
            <a:r>
              <a:rPr lang="sl-SI" dirty="0">
                <a:solidFill>
                  <a:srgbClr val="C00000"/>
                </a:solidFill>
                <a:latin typeface="Garamond"/>
                <a:cs typeface="Garamond"/>
                <a:sym typeface="Garamond" pitchFamily="18" charset="0"/>
              </a:rPr>
              <a:t>[NNN]@cam.ac.uk</a:t>
            </a:r>
            <a:r>
              <a:rPr lang="sl-SI" dirty="0">
                <a:latin typeface="Garamond"/>
                <a:cs typeface="Garamond"/>
                <a:sym typeface="Garamond" pitchFamily="18" charset="0"/>
              </a:rPr>
              <a:t>.</a:t>
            </a:r>
          </a:p>
        </p:txBody>
      </p:sp>
      <p:sp>
        <p:nvSpPr>
          <p:cNvPr id="13" name="Označba mesta vsebine 2">
            <a:extLst>
              <a:ext uri="{FF2B5EF4-FFF2-40B4-BE49-F238E27FC236}">
                <a16:creationId xmlns:a16="http://schemas.microsoft.com/office/drawing/2014/main" id="{FE3388FB-7B6D-43A7-BF35-9BF778C7F53B}"/>
              </a:ext>
            </a:extLst>
          </p:cNvPr>
          <p:cNvSpPr txBox="1">
            <a:spLocks/>
          </p:cNvSpPr>
          <p:nvPr/>
        </p:nvSpPr>
        <p:spPr>
          <a:xfrm>
            <a:off x="451895" y="6411716"/>
            <a:ext cx="11288209" cy="365126"/>
          </a:xfrm>
          <a:prstGeom prst="rect">
            <a:avLst/>
          </a:prstGeom>
        </p:spPr>
        <p:txBody>
          <a:bodyPr vert="horz" lIns="91440" tIns="45720" rIns="91440" bIns="45720" rtlCol="0">
            <a:normAutofit lnSpcReduction="10000"/>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536"/>
              </a:spcBef>
              <a:buClr>
                <a:srgbClr val="FF0000"/>
              </a:buClr>
              <a:buSzPct val="70000"/>
              <a:buNone/>
              <a:defRPr/>
            </a:pPr>
            <a:r>
              <a:rPr lang="en-US" sz="2000" dirty="0">
                <a:latin typeface="Garamond"/>
                <a:cs typeface="Garamond"/>
                <a:sym typeface="Garamond" pitchFamily="18" charset="0"/>
              </a:rPr>
              <a:t>david.modic@fri.uni-lj.si</a:t>
            </a:r>
            <a:endParaRPr lang="sl-SI" sz="2000" dirty="0">
              <a:latin typeface="Garamond"/>
              <a:cs typeface="Garamond"/>
              <a:sym typeface="Garamond" pitchFamily="18" charset="0"/>
            </a:endParaRPr>
          </a:p>
          <a:p>
            <a:pPr algn="ctr">
              <a:spcBef>
                <a:spcPts val="536"/>
              </a:spcBef>
              <a:buClr>
                <a:srgbClr val="FF0000"/>
              </a:buClr>
              <a:buSzPct val="70000"/>
              <a:buFont typeface="Wingdings" panose="05000000000000000000" pitchFamily="2" charset="2"/>
              <a:buChar char="§"/>
              <a:defRPr/>
            </a:pPr>
            <a:endParaRPr lang="sl-SI" sz="2000" dirty="0">
              <a:latin typeface="Garamond"/>
              <a:cs typeface="Garamond"/>
              <a:sym typeface="Garamond" pitchFamily="18" charset="0"/>
            </a:endParaRPr>
          </a:p>
        </p:txBody>
      </p:sp>
      <p:pic>
        <p:nvPicPr>
          <p:cNvPr id="6" name="Lookup Link">
            <a:extLst>
              <a:ext uri="{FF2B5EF4-FFF2-40B4-BE49-F238E27FC236}">
                <a16:creationId xmlns:a16="http://schemas.microsoft.com/office/drawing/2014/main" id="{AF97D366-A3B0-4868-AFD5-9D024A7B4A7C}"/>
              </a:ext>
            </a:extLst>
          </p:cNvPr>
          <p:cNvPicPr>
            <a:picLocks noChangeAspect="1"/>
          </p:cNvPicPr>
          <p:nvPr/>
        </p:nvPicPr>
        <p:blipFill>
          <a:blip r:embed="rId5"/>
          <a:stretch>
            <a:fillRect/>
          </a:stretch>
        </p:blipFill>
        <p:spPr>
          <a:xfrm>
            <a:off x="6284081" y="3635063"/>
            <a:ext cx="152917" cy="154617"/>
          </a:xfrm>
          <a:prstGeom prst="rect">
            <a:avLst/>
          </a:prstGeom>
        </p:spPr>
      </p:pic>
      <p:pic>
        <p:nvPicPr>
          <p:cNvPr id="7" name="Picture 6">
            <a:extLst>
              <a:ext uri="{FF2B5EF4-FFF2-40B4-BE49-F238E27FC236}">
                <a16:creationId xmlns:a16="http://schemas.microsoft.com/office/drawing/2014/main" id="{08E640CA-213A-4D87-A627-E8E2DBA1F0DF}"/>
              </a:ext>
            </a:extLst>
          </p:cNvPr>
          <p:cNvPicPr>
            <a:picLocks noChangeAspect="1"/>
          </p:cNvPicPr>
          <p:nvPr/>
        </p:nvPicPr>
        <p:blipFill>
          <a:blip r:embed="rId5"/>
          <a:stretch>
            <a:fillRect/>
          </a:stretch>
        </p:blipFill>
        <p:spPr>
          <a:xfrm>
            <a:off x="6770851" y="4529776"/>
            <a:ext cx="168429" cy="170301"/>
          </a:xfrm>
          <a:prstGeom prst="rect">
            <a:avLst/>
          </a:prstGeom>
        </p:spPr>
      </p:pic>
      <p:pic>
        <p:nvPicPr>
          <p:cNvPr id="8" name="lookup.edited">
            <a:hlinkClick r:id="" action="ppaction://media"/>
            <a:extLst>
              <a:ext uri="{FF2B5EF4-FFF2-40B4-BE49-F238E27FC236}">
                <a16:creationId xmlns:a16="http://schemas.microsoft.com/office/drawing/2014/main" id="{BD94471C-4010-4A0E-AED2-8EF63855721A}"/>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0" y="0"/>
            <a:ext cx="12090400" cy="6818452"/>
          </a:xfrm>
          <a:prstGeom prst="rect">
            <a:avLst/>
          </a:prstGeom>
        </p:spPr>
      </p:pic>
      <p:pic>
        <p:nvPicPr>
          <p:cNvPr id="9" name="Picture 8" descr="A screenshot of a social media post&#10;&#10;Description generated with very high confidence">
            <a:extLst>
              <a:ext uri="{FF2B5EF4-FFF2-40B4-BE49-F238E27FC236}">
                <a16:creationId xmlns:a16="http://schemas.microsoft.com/office/drawing/2014/main" id="{3784994C-1561-4E0E-BF12-AF90182BCB24}"/>
              </a:ext>
            </a:extLst>
          </p:cNvPr>
          <p:cNvPicPr>
            <a:picLocks noChangeAspect="1"/>
          </p:cNvPicPr>
          <p:nvPr/>
        </p:nvPicPr>
        <p:blipFill>
          <a:blip r:embed="rId7"/>
          <a:stretch>
            <a:fillRect/>
          </a:stretch>
        </p:blipFill>
        <p:spPr>
          <a:xfrm>
            <a:off x="1335031" y="87659"/>
            <a:ext cx="8896089" cy="658489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0294356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childTnLst>
                                </p:cTn>
                              </p:par>
                              <p:par>
                                <p:cTn id="17" presetID="1" presetClass="mediacall" presetSubtype="0" fill="hold" nodeType="withEffect">
                                  <p:stCondLst>
                                    <p:cond delay="0"/>
                                  </p:stCondLst>
                                  <p:childTnLst>
                                    <p:cmd type="call" cmd="playFrom(0.0)">
                                      <p:cBhvr>
                                        <p:cTn id="18" dur="51584" fill="hold"/>
                                        <p:tgtEl>
                                          <p:spTgt spid="8"/>
                                        </p:tgtEl>
                                      </p:cBhvr>
                                    </p:cmd>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2" end="2"/>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7"/>
                                        </p:tgtEl>
                                        <p:attrNameLst>
                                          <p:attrName>style.visibility</p:attrName>
                                        </p:attrNameLst>
                                      </p:cBhvr>
                                      <p:to>
                                        <p:strVal val="visible"/>
                                      </p:to>
                                    </p:set>
                                  </p:childTnLst>
                                </p:cTn>
                              </p:par>
                              <p:par>
                                <p:cTn id="25" presetID="1" presetClass="exit" presetSubtype="0" fill="hold" nodeType="withEffect">
                                  <p:stCondLst>
                                    <p:cond delay="0"/>
                                  </p:stCondLst>
                                  <p:childTnLst>
                                    <p:set>
                                      <p:cBhvr>
                                        <p:cTn id="26" dur="1" fill="hold">
                                          <p:stCondLst>
                                            <p:cond delay="0"/>
                                          </p:stCondLst>
                                        </p:cTn>
                                        <p:tgtEl>
                                          <p:spTgt spid="8"/>
                                        </p:tgtEl>
                                        <p:attrNameLst>
                                          <p:attrName>style.visibility</p:attrName>
                                        </p:attrNameLst>
                                      </p:cBhvr>
                                      <p:to>
                                        <p:strVal val="hidden"/>
                                      </p:to>
                                    </p:set>
                                    <p:cmd type="call" cmd="stop">
                                      <p:cBhvr>
                                        <p:cTn id="27" dur="1">
                                          <p:stCondLst>
                                            <p:cond delay="0"/>
                                          </p:stCondLst>
                                        </p:cTn>
                                        <p:tgtEl>
                                          <p:spTgt spid="8"/>
                                        </p:tgtEl>
                                      </p:cBhvr>
                                    </p:cmd>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9"/>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0"/>
                                          </p:stCondLst>
                                        </p:cTn>
                                        <p:tgtEl>
                                          <p:spTgt spid="5">
                                            <p:txEl>
                                              <p:pRg st="3" end="3"/>
                                            </p:txEl>
                                          </p:spTgt>
                                        </p:tgtEl>
                                        <p:attrNameLst>
                                          <p:attrName>style.visibility</p:attrName>
                                        </p:attrNameLst>
                                      </p:cBhvr>
                                      <p:to>
                                        <p:strVal val="visible"/>
                                      </p:to>
                                    </p:set>
                                  </p:childTnLst>
                                </p:cTn>
                              </p:par>
                              <p:par>
                                <p:cTn id="36" presetID="1" presetClass="exit" presetSubtype="0" fill="hold" nodeType="withEffect">
                                  <p:stCondLst>
                                    <p:cond delay="0"/>
                                  </p:stCondLst>
                                  <p:childTnLst>
                                    <p:set>
                                      <p:cBhvr>
                                        <p:cTn id="37" dur="1" fill="hold">
                                          <p:stCondLst>
                                            <p:cond delay="0"/>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38" fill="hold" display="0">
                  <p:stCondLst>
                    <p:cond delay="indefinite"/>
                  </p:stCondLst>
                </p:cTn>
                <p:tgtEl>
                  <p:spTgt spid="8"/>
                </p:tgtEl>
              </p:cMediaNode>
            </p:vide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značba mesta številke diapozitiva 3"/>
          <p:cNvSpPr>
            <a:spLocks noGrp="1"/>
          </p:cNvSpPr>
          <p:nvPr>
            <p:ph type="sldNum" sz="quarter" idx="12"/>
          </p:nvPr>
        </p:nvSpPr>
        <p:spPr>
          <a:xfrm>
            <a:off x="11192932" y="6381756"/>
            <a:ext cx="703083" cy="365125"/>
          </a:xfrm>
        </p:spPr>
        <p:txBody>
          <a:bodyPr/>
          <a:lstStyle/>
          <a:p>
            <a:fld id="{95AE4338-550A-4229-82D0-093D8DE92AC4}" type="slidenum">
              <a:rPr lang="sl-SI" sz="1600" dirty="0">
                <a:solidFill>
                  <a:schemeClr val="bg1"/>
                </a:solidFill>
                <a:latin typeface="Garamond" panose="02020404030301010803" pitchFamily="18" charset="0"/>
              </a:rPr>
              <a:t>29</a:t>
            </a:fld>
            <a:endParaRPr lang="sl-SI" sz="1600" dirty="0">
              <a:solidFill>
                <a:schemeClr val="bg1"/>
              </a:solidFill>
              <a:latin typeface="Garamond" panose="02020404030301010803" pitchFamily="18" charset="0"/>
            </a:endParaRPr>
          </a:p>
        </p:txBody>
      </p:sp>
      <p:sp>
        <p:nvSpPr>
          <p:cNvPr id="3" name="Naslov 1"/>
          <p:cNvSpPr>
            <a:spLocks noGrp="1"/>
          </p:cNvSpPr>
          <p:nvPr>
            <p:ph type="title"/>
          </p:nvPr>
        </p:nvSpPr>
        <p:spPr>
          <a:xfrm>
            <a:off x="387669" y="1307175"/>
            <a:ext cx="7648575" cy="600075"/>
          </a:xfrm>
        </p:spPr>
        <p:txBody>
          <a:bodyPr>
            <a:normAutofit/>
          </a:bodyPr>
          <a:lstStyle/>
          <a:p>
            <a:r>
              <a:rPr lang="sl-SI" sz="3600" dirty="0">
                <a:solidFill>
                  <a:srgbClr val="E12F29"/>
                </a:solidFill>
                <a:latin typeface="Garamond" panose="02020404030301010803" pitchFamily="18" charset="0"/>
              </a:rPr>
              <a:t>OSINT tarče…</a:t>
            </a:r>
          </a:p>
        </p:txBody>
      </p:sp>
      <p:sp>
        <p:nvSpPr>
          <p:cNvPr id="5" name="Označba mesta vsebine 2"/>
          <p:cNvSpPr>
            <a:spLocks noGrp="1"/>
          </p:cNvSpPr>
          <p:nvPr>
            <p:ph idx="1"/>
          </p:nvPr>
        </p:nvSpPr>
        <p:spPr>
          <a:xfrm>
            <a:off x="463874" y="1976431"/>
            <a:ext cx="11506453" cy="4331428"/>
          </a:xfrm>
        </p:spPr>
        <p:txBody>
          <a:bodyPr>
            <a:normAutofit fontScale="92500" lnSpcReduction="20000"/>
          </a:bodyPr>
          <a:lstStyle/>
          <a:p>
            <a:pPr>
              <a:lnSpc>
                <a:spcPct val="120000"/>
              </a:lnSpc>
              <a:spcBef>
                <a:spcPts val="536"/>
              </a:spcBef>
              <a:buClr>
                <a:srgbClr val="FF0000"/>
              </a:buClr>
              <a:buSzPct val="70000"/>
              <a:buFont typeface="Wingdings" panose="05000000000000000000" pitchFamily="2" charset="2"/>
              <a:buChar char="§"/>
              <a:defRPr/>
            </a:pPr>
            <a:r>
              <a:rPr lang="sl-SI" dirty="0">
                <a:solidFill>
                  <a:srgbClr val="C00000"/>
                </a:solidFill>
                <a:latin typeface="Garamond"/>
                <a:cs typeface="Garamond"/>
                <a:sym typeface="Garamond" pitchFamily="18" charset="0"/>
              </a:rPr>
              <a:t>Lovro Božič </a:t>
            </a:r>
            <a:r>
              <a:rPr lang="sl-SI" dirty="0">
                <a:latin typeface="Garamond"/>
                <a:cs typeface="Garamond"/>
                <a:sym typeface="Garamond" pitchFamily="18" charset="0"/>
              </a:rPr>
              <a:t>je prebrisan. Napadalci najdejo njegovo spletno stran, ampak njegova elektronska posetnica vsebuje napačno uporabniško ime.</a:t>
            </a:r>
          </a:p>
          <a:p>
            <a:pPr>
              <a:lnSpc>
                <a:spcPct val="120000"/>
              </a:lnSpc>
              <a:spcBef>
                <a:spcPts val="536"/>
              </a:spcBef>
              <a:buClr>
                <a:srgbClr val="FF0000"/>
              </a:buClr>
              <a:buSzPct val="70000"/>
              <a:buFont typeface="Wingdings" panose="05000000000000000000" pitchFamily="2" charset="2"/>
              <a:buChar char="§"/>
              <a:defRPr/>
            </a:pPr>
            <a:r>
              <a:rPr lang="sl-SI" dirty="0">
                <a:latin typeface="Garamond"/>
                <a:cs typeface="Garamond"/>
                <a:sym typeface="Garamond" pitchFamily="18" charset="0"/>
              </a:rPr>
              <a:t>Napadalci (recimo jim </a:t>
            </a:r>
            <a:r>
              <a:rPr lang="sl-SI" dirty="0" err="1">
                <a:solidFill>
                  <a:srgbClr val="C00000"/>
                </a:solidFill>
                <a:latin typeface="Garamond"/>
                <a:cs typeface="Garamond"/>
                <a:sym typeface="Garamond" pitchFamily="18" charset="0"/>
              </a:rPr>
              <a:t>TeamTalinn</a:t>
            </a:r>
            <a:r>
              <a:rPr lang="sl-SI" dirty="0">
                <a:latin typeface="Garamond"/>
                <a:cs typeface="Garamond"/>
                <a:sym typeface="Garamond" pitchFamily="18" charset="0"/>
              </a:rPr>
              <a:t> ali </a:t>
            </a:r>
            <a:r>
              <a:rPr lang="sl-SI" dirty="0">
                <a:solidFill>
                  <a:srgbClr val="C00000"/>
                </a:solidFill>
                <a:latin typeface="Garamond"/>
                <a:cs typeface="Garamond"/>
                <a:sym typeface="Garamond" pitchFamily="18" charset="0"/>
              </a:rPr>
              <a:t>TT</a:t>
            </a:r>
            <a:r>
              <a:rPr lang="sl-SI" dirty="0">
                <a:latin typeface="Garamond"/>
                <a:cs typeface="Garamond"/>
                <a:sym typeface="Garamond" pitchFamily="18" charset="0"/>
              </a:rPr>
              <a:t>) ugotovijo, da </a:t>
            </a:r>
            <a:r>
              <a:rPr lang="sl-SI" dirty="0">
                <a:solidFill>
                  <a:srgbClr val="C00000"/>
                </a:solidFill>
                <a:latin typeface="Garamond"/>
                <a:cs typeface="Garamond"/>
                <a:sym typeface="Garamond" pitchFamily="18" charset="0"/>
              </a:rPr>
              <a:t>Steve </a:t>
            </a:r>
            <a:r>
              <a:rPr lang="sl-SI" dirty="0" err="1">
                <a:solidFill>
                  <a:srgbClr val="C00000"/>
                </a:solidFill>
                <a:latin typeface="Garamond"/>
                <a:cs typeface="Garamond"/>
                <a:sym typeface="Garamond" pitchFamily="18" charset="0"/>
              </a:rPr>
              <a:t>Riley</a:t>
            </a:r>
            <a:r>
              <a:rPr lang="sl-SI" dirty="0">
                <a:solidFill>
                  <a:srgbClr val="C00000"/>
                </a:solidFill>
                <a:latin typeface="Garamond"/>
                <a:cs typeface="Garamond"/>
                <a:sym typeface="Garamond" pitchFamily="18" charset="0"/>
              </a:rPr>
              <a:t> </a:t>
            </a:r>
            <a:r>
              <a:rPr lang="sl-SI" dirty="0">
                <a:latin typeface="Garamond"/>
                <a:cs typeface="Garamond"/>
                <a:sym typeface="Garamond" pitchFamily="18" charset="0"/>
              </a:rPr>
              <a:t>in </a:t>
            </a:r>
            <a:r>
              <a:rPr lang="sl-SI" dirty="0">
                <a:solidFill>
                  <a:srgbClr val="C00000"/>
                </a:solidFill>
                <a:latin typeface="Garamond"/>
                <a:cs typeface="Garamond"/>
                <a:sym typeface="Garamond" pitchFamily="18" charset="0"/>
              </a:rPr>
              <a:t>Lovro</a:t>
            </a:r>
            <a:r>
              <a:rPr lang="sl-SI" dirty="0">
                <a:latin typeface="Garamond"/>
                <a:cs typeface="Garamond"/>
                <a:sym typeface="Garamond" pitchFamily="18" charset="0"/>
              </a:rPr>
              <a:t> oba delata na istem oddelku. </a:t>
            </a:r>
            <a:r>
              <a:rPr lang="sl-SI" dirty="0">
                <a:solidFill>
                  <a:srgbClr val="C00000"/>
                </a:solidFill>
                <a:latin typeface="Garamond"/>
                <a:cs typeface="Garamond"/>
                <a:sym typeface="Garamond" pitchFamily="18" charset="0"/>
              </a:rPr>
              <a:t>Steve </a:t>
            </a:r>
            <a:r>
              <a:rPr lang="sl-SI" dirty="0" err="1">
                <a:solidFill>
                  <a:srgbClr val="C00000"/>
                </a:solidFill>
                <a:latin typeface="Garamond"/>
                <a:cs typeface="Garamond"/>
                <a:sym typeface="Garamond" pitchFamily="18" charset="0"/>
              </a:rPr>
              <a:t>Riley</a:t>
            </a:r>
            <a:r>
              <a:rPr lang="sl-SI" dirty="0">
                <a:solidFill>
                  <a:srgbClr val="C00000"/>
                </a:solidFill>
                <a:latin typeface="Garamond"/>
                <a:cs typeface="Garamond"/>
                <a:sym typeface="Garamond" pitchFamily="18" charset="0"/>
              </a:rPr>
              <a:t> </a:t>
            </a:r>
            <a:r>
              <a:rPr lang="sl-SI" dirty="0">
                <a:latin typeface="Garamond"/>
                <a:cs typeface="Garamond"/>
                <a:sym typeface="Garamond" pitchFamily="18" charset="0"/>
              </a:rPr>
              <a:t>ima </a:t>
            </a:r>
            <a:r>
              <a:rPr lang="sl-SI" u="sng" dirty="0">
                <a:solidFill>
                  <a:srgbClr val="C00000"/>
                </a:solidFill>
                <a:latin typeface="Garamond"/>
                <a:cs typeface="Garamond"/>
                <a:sym typeface="Garamond" pitchFamily="18" charset="0"/>
              </a:rPr>
              <a:t>poleg sr745@cam.ac.uk</a:t>
            </a:r>
            <a:r>
              <a:rPr lang="sl-SI" dirty="0">
                <a:latin typeface="Garamond"/>
                <a:cs typeface="Garamond"/>
                <a:sym typeface="Garamond" pitchFamily="18" charset="0"/>
              </a:rPr>
              <a:t>, tudi naslov </a:t>
            </a:r>
            <a:r>
              <a:rPr lang="sl-SI" u="sng" dirty="0">
                <a:solidFill>
                  <a:srgbClr val="C00000"/>
                </a:solidFill>
                <a:latin typeface="Garamond"/>
                <a:cs typeface="Garamond"/>
                <a:sym typeface="Garamond" pitchFamily="18" charset="0"/>
              </a:rPr>
              <a:t>steve.riley@uis.cam.ac.uk</a:t>
            </a:r>
            <a:r>
              <a:rPr lang="sl-SI" dirty="0">
                <a:latin typeface="Garamond"/>
                <a:cs typeface="Garamond"/>
                <a:sym typeface="Garamond" pitchFamily="18" charset="0"/>
              </a:rPr>
              <a:t>. AHA.</a:t>
            </a:r>
          </a:p>
          <a:p>
            <a:pPr>
              <a:lnSpc>
                <a:spcPct val="120000"/>
              </a:lnSpc>
              <a:spcBef>
                <a:spcPts val="536"/>
              </a:spcBef>
              <a:buClr>
                <a:srgbClr val="FF0000"/>
              </a:buClr>
              <a:buSzPct val="70000"/>
              <a:buFont typeface="Wingdings" panose="05000000000000000000" pitchFamily="2" charset="2"/>
              <a:buChar char="§"/>
              <a:defRPr/>
            </a:pPr>
            <a:r>
              <a:rPr lang="sl-SI" dirty="0">
                <a:solidFill>
                  <a:srgbClr val="C00000"/>
                </a:solidFill>
                <a:latin typeface="Garamond"/>
                <a:cs typeface="Garamond"/>
                <a:sym typeface="Garamond" pitchFamily="18" charset="0"/>
              </a:rPr>
              <a:t>Lovro Božič </a:t>
            </a:r>
            <a:r>
              <a:rPr lang="sl-SI" dirty="0">
                <a:latin typeface="Garamond"/>
                <a:cs typeface="Garamond"/>
                <a:sym typeface="Garamond" pitchFamily="18" charset="0"/>
              </a:rPr>
              <a:t>je torej </a:t>
            </a:r>
            <a:r>
              <a:rPr lang="sl-SI" u="sng" dirty="0">
                <a:solidFill>
                  <a:srgbClr val="C00000"/>
                </a:solidFill>
                <a:latin typeface="Garamond"/>
                <a:cs typeface="Garamond"/>
                <a:sym typeface="Garamond" pitchFamily="18" charset="0"/>
              </a:rPr>
              <a:t>lovro.bozic@uis.cam.ac.uk</a:t>
            </a:r>
            <a:r>
              <a:rPr lang="sl-SI" dirty="0">
                <a:latin typeface="Garamond"/>
                <a:cs typeface="Garamond"/>
                <a:sym typeface="Garamond" pitchFamily="18" charset="0"/>
              </a:rPr>
              <a:t>?</a:t>
            </a:r>
          </a:p>
          <a:p>
            <a:pPr>
              <a:lnSpc>
                <a:spcPct val="120000"/>
              </a:lnSpc>
              <a:spcBef>
                <a:spcPts val="536"/>
              </a:spcBef>
              <a:buClr>
                <a:srgbClr val="FF0000"/>
              </a:buClr>
              <a:buSzPct val="70000"/>
              <a:buFont typeface="Wingdings" panose="05000000000000000000" pitchFamily="2" charset="2"/>
              <a:buChar char="§"/>
              <a:defRPr/>
            </a:pPr>
            <a:r>
              <a:rPr lang="sl-SI" dirty="0">
                <a:latin typeface="Garamond"/>
                <a:cs typeface="Garamond"/>
                <a:sym typeface="Garamond" pitchFamily="18" charset="0"/>
              </a:rPr>
              <a:t>TT pošljejo pošto na </a:t>
            </a:r>
            <a:r>
              <a:rPr lang="sl-SI" u="sng" dirty="0">
                <a:solidFill>
                  <a:srgbClr val="C00000"/>
                </a:solidFill>
                <a:latin typeface="Garamond"/>
                <a:cs typeface="Garamond"/>
                <a:sym typeface="Garamond" pitchFamily="18" charset="0"/>
              </a:rPr>
              <a:t>ssafgfcfgs@uis.cam.ac.uk</a:t>
            </a:r>
            <a:r>
              <a:rPr lang="sl-SI" dirty="0">
                <a:latin typeface="Garamond"/>
                <a:cs typeface="Garamond"/>
                <a:sym typeface="Garamond" pitchFamily="18" charset="0"/>
              </a:rPr>
              <a:t> in dobijo sporočilo, da uporabnik ne obstaja.</a:t>
            </a:r>
          </a:p>
          <a:p>
            <a:pPr>
              <a:lnSpc>
                <a:spcPct val="120000"/>
              </a:lnSpc>
              <a:spcBef>
                <a:spcPts val="536"/>
              </a:spcBef>
              <a:buClr>
                <a:srgbClr val="FF0000"/>
              </a:buClr>
              <a:buSzPct val="70000"/>
              <a:buFont typeface="Wingdings" panose="05000000000000000000" pitchFamily="2" charset="2"/>
              <a:buChar char="§"/>
              <a:defRPr/>
            </a:pPr>
            <a:r>
              <a:rPr lang="sl-SI" dirty="0">
                <a:latin typeface="Garamond"/>
                <a:cs typeface="Garamond"/>
                <a:sym typeface="Garamond" pitchFamily="18" charset="0"/>
              </a:rPr>
              <a:t>Potem pošljejo pošto na naslov </a:t>
            </a:r>
            <a:r>
              <a:rPr lang="sl-SI" u="sng" dirty="0">
                <a:solidFill>
                  <a:srgbClr val="C00000"/>
                </a:solidFill>
                <a:latin typeface="Garamond"/>
                <a:cs typeface="Garamond"/>
                <a:sym typeface="Garamond" pitchFamily="18" charset="0"/>
              </a:rPr>
              <a:t>lovro.bozic@uis.cam.ac.uk</a:t>
            </a:r>
            <a:r>
              <a:rPr lang="sl-SI" dirty="0">
                <a:latin typeface="Garamond"/>
                <a:cs typeface="Garamond"/>
                <a:sym typeface="Garamond" pitchFamily="18" charset="0"/>
              </a:rPr>
              <a:t> in </a:t>
            </a:r>
            <a:r>
              <a:rPr lang="sl-SI" i="1" dirty="0">
                <a:latin typeface="Garamond"/>
                <a:cs typeface="Garamond"/>
                <a:sym typeface="Garamond" pitchFamily="18" charset="0"/>
              </a:rPr>
              <a:t>ne dobijo </a:t>
            </a:r>
            <a:r>
              <a:rPr lang="sl-SI" dirty="0">
                <a:latin typeface="Garamond"/>
                <a:cs typeface="Garamond"/>
                <a:sym typeface="Garamond" pitchFamily="18" charset="0"/>
              </a:rPr>
              <a:t>sporočila, da uporabnik ne obstaja. Torej obstaja.</a:t>
            </a:r>
          </a:p>
        </p:txBody>
      </p:sp>
      <p:sp>
        <p:nvSpPr>
          <p:cNvPr id="13" name="Označba mesta vsebine 2">
            <a:extLst>
              <a:ext uri="{FF2B5EF4-FFF2-40B4-BE49-F238E27FC236}">
                <a16:creationId xmlns:a16="http://schemas.microsoft.com/office/drawing/2014/main" id="{FE3388FB-7B6D-43A7-BF35-9BF778C7F53B}"/>
              </a:ext>
            </a:extLst>
          </p:cNvPr>
          <p:cNvSpPr txBox="1">
            <a:spLocks/>
          </p:cNvSpPr>
          <p:nvPr/>
        </p:nvSpPr>
        <p:spPr>
          <a:xfrm>
            <a:off x="451895" y="6411716"/>
            <a:ext cx="11288209" cy="365126"/>
          </a:xfrm>
          <a:prstGeom prst="rect">
            <a:avLst/>
          </a:prstGeom>
        </p:spPr>
        <p:txBody>
          <a:bodyPr vert="horz" lIns="91440" tIns="45720" rIns="91440" bIns="45720" rtlCol="0">
            <a:normAutofit lnSpcReduction="10000"/>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536"/>
              </a:spcBef>
              <a:buClr>
                <a:srgbClr val="FF0000"/>
              </a:buClr>
              <a:buSzPct val="70000"/>
              <a:buNone/>
              <a:defRPr/>
            </a:pPr>
            <a:r>
              <a:rPr lang="en-US" sz="2000" dirty="0">
                <a:latin typeface="Garamond"/>
                <a:cs typeface="Garamond"/>
                <a:sym typeface="Garamond" pitchFamily="18" charset="0"/>
              </a:rPr>
              <a:t>david.modic@fri.uni-lj.si</a:t>
            </a:r>
            <a:endParaRPr lang="sl-SI" sz="2000" dirty="0">
              <a:latin typeface="Garamond"/>
              <a:cs typeface="Garamond"/>
              <a:sym typeface="Garamond" pitchFamily="18" charset="0"/>
            </a:endParaRPr>
          </a:p>
          <a:p>
            <a:pPr algn="ctr">
              <a:spcBef>
                <a:spcPts val="536"/>
              </a:spcBef>
              <a:buClr>
                <a:srgbClr val="FF0000"/>
              </a:buClr>
              <a:buSzPct val="70000"/>
              <a:buFont typeface="Wingdings" panose="05000000000000000000" pitchFamily="2" charset="2"/>
              <a:buChar char="§"/>
              <a:defRPr/>
            </a:pPr>
            <a:endParaRPr lang="sl-SI" sz="2000" dirty="0">
              <a:latin typeface="Garamond"/>
              <a:cs typeface="Garamond"/>
              <a:sym typeface="Garamond" pitchFamily="18" charset="0"/>
            </a:endParaRPr>
          </a:p>
        </p:txBody>
      </p:sp>
    </p:spTree>
    <p:extLst>
      <p:ext uri="{BB962C8B-B14F-4D97-AF65-F5344CB8AC3E}">
        <p14:creationId xmlns:p14="http://schemas.microsoft.com/office/powerpoint/2010/main" val="3229752271"/>
      </p:ext>
    </p:extLst>
  </p:cSld>
  <p:clrMapOvr>
    <a:masterClrMapping/>
  </p:clrMapOvr>
  <p:transition spd="slow">
    <p:push dir="u"/>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značba mesta številke diapozitiva 3"/>
          <p:cNvSpPr>
            <a:spLocks noGrp="1"/>
          </p:cNvSpPr>
          <p:nvPr>
            <p:ph type="sldNum" sz="quarter" idx="12"/>
          </p:nvPr>
        </p:nvSpPr>
        <p:spPr>
          <a:xfrm>
            <a:off x="11192932" y="6381756"/>
            <a:ext cx="703083" cy="365125"/>
          </a:xfrm>
        </p:spPr>
        <p:txBody>
          <a:bodyPr/>
          <a:lstStyle/>
          <a:p>
            <a:fld id="{95AE4338-550A-4229-82D0-093D8DE92AC4}" type="slidenum">
              <a:rPr lang="sl-SI" sz="1600" dirty="0">
                <a:solidFill>
                  <a:schemeClr val="bg1"/>
                </a:solidFill>
                <a:latin typeface="Garamond" panose="02020404030301010803" pitchFamily="18" charset="0"/>
              </a:rPr>
              <a:t>3</a:t>
            </a:fld>
            <a:endParaRPr lang="sl-SI" sz="1600" dirty="0">
              <a:solidFill>
                <a:schemeClr val="bg1"/>
              </a:solidFill>
              <a:latin typeface="Garamond" panose="02020404030301010803" pitchFamily="18" charset="0"/>
            </a:endParaRPr>
          </a:p>
        </p:txBody>
      </p:sp>
      <p:sp>
        <p:nvSpPr>
          <p:cNvPr id="3" name="Naslov 1"/>
          <p:cNvSpPr>
            <a:spLocks noGrp="1"/>
          </p:cNvSpPr>
          <p:nvPr>
            <p:ph type="title"/>
          </p:nvPr>
        </p:nvSpPr>
        <p:spPr>
          <a:xfrm>
            <a:off x="387669" y="1307175"/>
            <a:ext cx="7648575" cy="600075"/>
          </a:xfrm>
        </p:spPr>
        <p:txBody>
          <a:bodyPr>
            <a:normAutofit/>
          </a:bodyPr>
          <a:lstStyle/>
          <a:p>
            <a:r>
              <a:rPr lang="sl-SI" sz="3600" dirty="0">
                <a:solidFill>
                  <a:srgbClr val="E12F29"/>
                </a:solidFill>
                <a:latin typeface="Garamond" panose="02020404030301010803" pitchFamily="18" charset="0"/>
              </a:rPr>
              <a:t>Povzetek</a:t>
            </a:r>
          </a:p>
        </p:txBody>
      </p:sp>
      <p:sp>
        <p:nvSpPr>
          <p:cNvPr id="5" name="Označba mesta vsebine 2"/>
          <p:cNvSpPr>
            <a:spLocks noGrp="1"/>
          </p:cNvSpPr>
          <p:nvPr>
            <p:ph idx="1"/>
          </p:nvPr>
        </p:nvSpPr>
        <p:spPr>
          <a:xfrm>
            <a:off x="463874" y="1976431"/>
            <a:ext cx="11288209" cy="4331428"/>
          </a:xfrm>
        </p:spPr>
        <p:txBody>
          <a:bodyPr>
            <a:normAutofit fontScale="92500" lnSpcReduction="10000"/>
          </a:bodyPr>
          <a:lstStyle/>
          <a:p>
            <a:pPr>
              <a:spcBef>
                <a:spcPts val="536"/>
              </a:spcBef>
              <a:buClr>
                <a:srgbClr val="FF0000"/>
              </a:buClr>
              <a:buSzPct val="70000"/>
              <a:buFont typeface="Wingdings" panose="05000000000000000000" pitchFamily="2" charset="2"/>
              <a:buChar char="§"/>
              <a:defRPr/>
            </a:pPr>
            <a:r>
              <a:rPr lang="sl-SI" sz="3200" dirty="0">
                <a:latin typeface="Garamond"/>
                <a:cs typeface="Garamond"/>
                <a:sym typeface="Garamond" pitchFamily="18" charset="0"/>
              </a:rPr>
              <a:t>Za dostop:</a:t>
            </a:r>
          </a:p>
          <a:p>
            <a:pPr lvl="1">
              <a:spcBef>
                <a:spcPts val="536"/>
              </a:spcBef>
              <a:buClr>
                <a:srgbClr val="FF0000"/>
              </a:buClr>
              <a:buSzPct val="70000"/>
              <a:buFont typeface="Wingdings" panose="05000000000000000000" pitchFamily="2" charset="2"/>
              <a:buChar char="§"/>
              <a:defRPr/>
            </a:pPr>
            <a:r>
              <a:rPr lang="sl-SI" sz="2800" dirty="0">
                <a:latin typeface="Garamond"/>
                <a:cs typeface="Garamond"/>
                <a:sym typeface="Garamond" pitchFamily="18" charset="0"/>
              </a:rPr>
              <a:t>Najprej izključiš gasilno napravo (ki te ubije, če je požar – ker </a:t>
            </a:r>
            <a:r>
              <a:rPr lang="en-US" sz="2800" dirty="0">
                <a:latin typeface="Garamond"/>
                <a:cs typeface="Garamond"/>
                <a:sym typeface="Garamond" pitchFamily="18" charset="0"/>
              </a:rPr>
              <a:t>se </a:t>
            </a:r>
            <a:r>
              <a:rPr lang="sl-SI" sz="2800" dirty="0">
                <a:latin typeface="Garamond"/>
                <a:cs typeface="Garamond"/>
                <a:sym typeface="Garamond" pitchFamily="18" charset="0"/>
              </a:rPr>
              <a:t>takrat kisik eksplozivno nadomesti z inertnim plinom).</a:t>
            </a:r>
          </a:p>
          <a:p>
            <a:pPr lvl="1">
              <a:spcBef>
                <a:spcPts val="536"/>
              </a:spcBef>
              <a:buClr>
                <a:srgbClr val="FF0000"/>
              </a:buClr>
              <a:buSzPct val="70000"/>
              <a:buFont typeface="Wingdings" panose="05000000000000000000" pitchFamily="2" charset="2"/>
              <a:buChar char="§"/>
              <a:defRPr/>
            </a:pPr>
            <a:r>
              <a:rPr lang="sl-SI" sz="2800" dirty="0">
                <a:latin typeface="Garamond"/>
                <a:cs typeface="Garamond"/>
                <a:sym typeface="Garamond" pitchFamily="18" charset="0"/>
              </a:rPr>
              <a:t>Potem s kartico odkleneš strežniško sobo (kartica mora imeti dostop).</a:t>
            </a:r>
          </a:p>
          <a:p>
            <a:pPr lvl="1">
              <a:spcBef>
                <a:spcPts val="536"/>
              </a:spcBef>
              <a:buClr>
                <a:srgbClr val="FF0000"/>
              </a:buClr>
              <a:buSzPct val="70000"/>
              <a:buFont typeface="Wingdings" panose="05000000000000000000" pitchFamily="2" charset="2"/>
              <a:buChar char="§"/>
              <a:defRPr/>
            </a:pPr>
            <a:r>
              <a:rPr lang="sl-SI" sz="2800" dirty="0">
                <a:latin typeface="Garamond"/>
                <a:cs typeface="Garamond"/>
                <a:sym typeface="Garamond" pitchFamily="18" charset="0"/>
              </a:rPr>
              <a:t>Potem vpišeš dve kodi (najprej odkleneš nadzorno ploščo, potem vpišeš kodo za dostop do alarma, in na koncu izklopiš alarm) – to je tisto piskanje, ki ga slišite na posnetku (iz varnostnih razlogov nisem snemal nadzorne plošče ;) ).</a:t>
            </a:r>
          </a:p>
          <a:p>
            <a:pPr lvl="1">
              <a:spcBef>
                <a:spcPts val="536"/>
              </a:spcBef>
              <a:buClr>
                <a:srgbClr val="FF0000"/>
              </a:buClr>
              <a:buSzPct val="70000"/>
              <a:buFont typeface="Wingdings" panose="05000000000000000000" pitchFamily="2" charset="2"/>
              <a:buChar char="§"/>
              <a:defRPr/>
            </a:pPr>
            <a:r>
              <a:rPr lang="sl-SI" sz="2800" dirty="0">
                <a:latin typeface="Garamond"/>
                <a:cs typeface="Garamond"/>
                <a:sym typeface="Garamond" pitchFamily="18" charset="0"/>
              </a:rPr>
              <a:t>Ja, vse to je povsem brez veze, saj imaš 10 metrov kasneje fizični dostop do strežnikov, brez kakršnegakoli alarma.</a:t>
            </a:r>
          </a:p>
          <a:p>
            <a:pPr>
              <a:spcBef>
                <a:spcPts val="536"/>
              </a:spcBef>
              <a:buClr>
                <a:srgbClr val="FF0000"/>
              </a:buClr>
              <a:buSzPct val="70000"/>
              <a:buFont typeface="Wingdings" panose="05000000000000000000" pitchFamily="2" charset="2"/>
              <a:buChar char="§"/>
              <a:defRPr/>
            </a:pPr>
            <a:r>
              <a:rPr lang="sl-SI" sz="3200" dirty="0">
                <a:latin typeface="Garamond"/>
                <a:cs typeface="Garamond"/>
                <a:sym typeface="Garamond" pitchFamily="18" charset="0"/>
              </a:rPr>
              <a:t>Je pa res čez vhod postavljena lestev.</a:t>
            </a:r>
          </a:p>
          <a:p>
            <a:pPr>
              <a:spcBef>
                <a:spcPts val="536"/>
              </a:spcBef>
              <a:buClr>
                <a:srgbClr val="FF0000"/>
              </a:buClr>
              <a:buSzPct val="70000"/>
              <a:buFont typeface="Wingdings" panose="05000000000000000000" pitchFamily="2" charset="2"/>
              <a:buChar char="§"/>
              <a:defRPr/>
            </a:pPr>
            <a:r>
              <a:rPr lang="sl-SI" sz="3200" dirty="0">
                <a:latin typeface="Garamond"/>
                <a:cs typeface="Garamond"/>
                <a:sym typeface="Garamond" pitchFamily="18" charset="0"/>
              </a:rPr>
              <a:t>In opozorilo, da je dostop prepovedan.</a:t>
            </a:r>
            <a:endParaRPr lang="sl-SI" sz="2000" dirty="0">
              <a:latin typeface="Garamond"/>
              <a:cs typeface="Garamond"/>
              <a:sym typeface="Garamond" pitchFamily="18" charset="0"/>
            </a:endParaRPr>
          </a:p>
        </p:txBody>
      </p:sp>
      <p:sp>
        <p:nvSpPr>
          <p:cNvPr id="6" name="Označba mesta vsebine 2">
            <a:extLst>
              <a:ext uri="{FF2B5EF4-FFF2-40B4-BE49-F238E27FC236}">
                <a16:creationId xmlns:a16="http://schemas.microsoft.com/office/drawing/2014/main" id="{803B1DAE-41A7-4813-8B19-5C653F038259}"/>
              </a:ext>
            </a:extLst>
          </p:cNvPr>
          <p:cNvSpPr txBox="1">
            <a:spLocks/>
          </p:cNvSpPr>
          <p:nvPr/>
        </p:nvSpPr>
        <p:spPr>
          <a:xfrm>
            <a:off x="451895" y="6411716"/>
            <a:ext cx="11288209" cy="365126"/>
          </a:xfrm>
          <a:prstGeom prst="rect">
            <a:avLst/>
          </a:prstGeom>
        </p:spPr>
        <p:txBody>
          <a:bodyPr vert="horz" lIns="91440" tIns="45720" rIns="91440" bIns="45720" rtlCol="0">
            <a:normAutofit lnSpcReduction="10000"/>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536"/>
              </a:spcBef>
              <a:buClr>
                <a:srgbClr val="FF0000"/>
              </a:buClr>
              <a:buSzPct val="70000"/>
              <a:buNone/>
              <a:defRPr/>
            </a:pPr>
            <a:r>
              <a:rPr lang="en-US" sz="2000" dirty="0">
                <a:latin typeface="Garamond"/>
                <a:cs typeface="Garamond"/>
                <a:sym typeface="Garamond" pitchFamily="18" charset="0"/>
              </a:rPr>
              <a:t>david.modic@fri.uni-lj.si</a:t>
            </a:r>
            <a:endParaRPr lang="sl-SI" sz="2000" dirty="0">
              <a:latin typeface="Garamond"/>
              <a:cs typeface="Garamond"/>
              <a:sym typeface="Garamond" pitchFamily="18" charset="0"/>
            </a:endParaRPr>
          </a:p>
          <a:p>
            <a:pPr algn="ctr">
              <a:spcBef>
                <a:spcPts val="536"/>
              </a:spcBef>
              <a:buClr>
                <a:srgbClr val="FF0000"/>
              </a:buClr>
              <a:buSzPct val="70000"/>
              <a:buFont typeface="Wingdings" panose="05000000000000000000" pitchFamily="2" charset="2"/>
              <a:buChar char="§"/>
              <a:defRPr/>
            </a:pPr>
            <a:endParaRPr lang="sl-SI" sz="2000" dirty="0">
              <a:latin typeface="Garamond"/>
              <a:cs typeface="Garamond"/>
              <a:sym typeface="Garamond" pitchFamily="18" charset="0"/>
            </a:endParaRPr>
          </a:p>
        </p:txBody>
      </p:sp>
      <p:pic>
        <p:nvPicPr>
          <p:cNvPr id="8" name="Picture 7" descr="A picture containing indoor, building, wall, electronics&#10;&#10;Description generated with high confidence">
            <a:extLst>
              <a:ext uri="{FF2B5EF4-FFF2-40B4-BE49-F238E27FC236}">
                <a16:creationId xmlns:a16="http://schemas.microsoft.com/office/drawing/2014/main" id="{D6F5812A-147B-4D06-8904-B0E32C33DA1B}"/>
              </a:ext>
            </a:extLst>
          </p:cNvPr>
          <p:cNvPicPr>
            <a:picLocks noChangeAspect="1"/>
          </p:cNvPicPr>
          <p:nvPr/>
        </p:nvPicPr>
        <p:blipFill>
          <a:blip r:embed="rId2"/>
          <a:stretch>
            <a:fillRect/>
          </a:stretch>
        </p:blipFill>
        <p:spPr>
          <a:xfrm>
            <a:off x="8036245" y="-1"/>
            <a:ext cx="4155756" cy="2290821"/>
          </a:xfrm>
          <a:prstGeom prst="rect">
            <a:avLst/>
          </a:prstGeom>
        </p:spPr>
      </p:pic>
    </p:spTree>
    <p:extLst>
      <p:ext uri="{BB962C8B-B14F-4D97-AF65-F5344CB8AC3E}">
        <p14:creationId xmlns:p14="http://schemas.microsoft.com/office/powerpoint/2010/main" val="420864913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značba mesta številke diapozitiva 3"/>
          <p:cNvSpPr>
            <a:spLocks noGrp="1"/>
          </p:cNvSpPr>
          <p:nvPr>
            <p:ph type="sldNum" sz="quarter" idx="12"/>
          </p:nvPr>
        </p:nvSpPr>
        <p:spPr>
          <a:xfrm>
            <a:off x="11192932" y="6381756"/>
            <a:ext cx="703083" cy="365125"/>
          </a:xfrm>
        </p:spPr>
        <p:txBody>
          <a:bodyPr/>
          <a:lstStyle/>
          <a:p>
            <a:fld id="{95AE4338-550A-4229-82D0-093D8DE92AC4}" type="slidenum">
              <a:rPr lang="sl-SI" sz="1600" dirty="0">
                <a:solidFill>
                  <a:schemeClr val="bg1"/>
                </a:solidFill>
                <a:latin typeface="Garamond" panose="02020404030301010803" pitchFamily="18" charset="0"/>
              </a:rPr>
              <a:t>30</a:t>
            </a:fld>
            <a:endParaRPr lang="sl-SI" sz="1600" dirty="0">
              <a:solidFill>
                <a:schemeClr val="bg1"/>
              </a:solidFill>
              <a:latin typeface="Garamond" panose="02020404030301010803" pitchFamily="18" charset="0"/>
            </a:endParaRPr>
          </a:p>
        </p:txBody>
      </p:sp>
      <p:sp>
        <p:nvSpPr>
          <p:cNvPr id="3" name="Naslov 1"/>
          <p:cNvSpPr>
            <a:spLocks noGrp="1"/>
          </p:cNvSpPr>
          <p:nvPr>
            <p:ph type="title"/>
          </p:nvPr>
        </p:nvSpPr>
        <p:spPr>
          <a:xfrm>
            <a:off x="387669" y="1307175"/>
            <a:ext cx="7648575" cy="600075"/>
          </a:xfrm>
        </p:spPr>
        <p:txBody>
          <a:bodyPr>
            <a:normAutofit/>
          </a:bodyPr>
          <a:lstStyle/>
          <a:p>
            <a:r>
              <a:rPr lang="sl-SI" sz="3600" dirty="0">
                <a:solidFill>
                  <a:srgbClr val="E12F29"/>
                </a:solidFill>
                <a:latin typeface="Garamond" panose="02020404030301010803" pitchFamily="18" charset="0"/>
              </a:rPr>
              <a:t>Načrtovanje napada</a:t>
            </a:r>
          </a:p>
        </p:txBody>
      </p:sp>
      <p:sp>
        <p:nvSpPr>
          <p:cNvPr id="5" name="Označba mesta vsebine 2"/>
          <p:cNvSpPr>
            <a:spLocks noGrp="1"/>
          </p:cNvSpPr>
          <p:nvPr>
            <p:ph idx="1"/>
          </p:nvPr>
        </p:nvSpPr>
        <p:spPr>
          <a:xfrm>
            <a:off x="463874" y="1976431"/>
            <a:ext cx="11506453" cy="4331428"/>
          </a:xfrm>
        </p:spPr>
        <p:txBody>
          <a:bodyPr>
            <a:normAutofit/>
          </a:bodyPr>
          <a:lstStyle/>
          <a:p>
            <a:pPr>
              <a:lnSpc>
                <a:spcPct val="120000"/>
              </a:lnSpc>
              <a:spcBef>
                <a:spcPts val="536"/>
              </a:spcBef>
              <a:buClr>
                <a:srgbClr val="FF0000"/>
              </a:buClr>
              <a:buSzPct val="70000"/>
              <a:buFont typeface="Wingdings" panose="05000000000000000000" pitchFamily="2" charset="2"/>
              <a:buChar char="§"/>
              <a:defRPr/>
            </a:pPr>
            <a:r>
              <a:rPr lang="sl-SI" dirty="0">
                <a:latin typeface="Garamond"/>
                <a:cs typeface="Garamond"/>
                <a:sym typeface="Garamond" pitchFamily="18" charset="0"/>
              </a:rPr>
              <a:t>TT obiščejo Lovrovo spletno stran. Tam piše </a:t>
            </a:r>
            <a:r>
              <a:rPr lang="sl-SI" dirty="0">
                <a:solidFill>
                  <a:srgbClr val="C00000"/>
                </a:solidFill>
                <a:latin typeface="Garamond"/>
                <a:cs typeface="Garamond"/>
                <a:sym typeface="Garamond" pitchFamily="18" charset="0"/>
              </a:rPr>
              <a:t>(poudarek moj)</a:t>
            </a:r>
            <a:r>
              <a:rPr lang="sl-SI" dirty="0">
                <a:latin typeface="Garamond"/>
                <a:cs typeface="Garamond"/>
                <a:sym typeface="Garamond" pitchFamily="18" charset="0"/>
              </a:rPr>
              <a:t>:</a:t>
            </a:r>
          </a:p>
          <a:p>
            <a:pPr marL="0" indent="0" algn="ctr">
              <a:lnSpc>
                <a:spcPct val="120000"/>
              </a:lnSpc>
              <a:spcBef>
                <a:spcPts val="536"/>
              </a:spcBef>
              <a:buClr>
                <a:srgbClr val="FF0000"/>
              </a:buClr>
              <a:buSzPct val="70000"/>
              <a:buNone/>
              <a:defRPr/>
            </a:pPr>
            <a:r>
              <a:rPr lang="sl-SI" i="1" dirty="0">
                <a:latin typeface="Garamond"/>
                <a:cs typeface="Garamond"/>
                <a:sym typeface="Garamond" pitchFamily="18" charset="0"/>
              </a:rPr>
              <a:t>“His </a:t>
            </a:r>
            <a:r>
              <a:rPr lang="sl-SI" i="1" dirty="0" err="1">
                <a:latin typeface="Garamond"/>
                <a:cs typeface="Garamond"/>
                <a:sym typeface="Garamond" pitchFamily="18" charset="0"/>
              </a:rPr>
              <a:t>earlier</a:t>
            </a:r>
            <a:r>
              <a:rPr lang="sl-SI" i="1" dirty="0">
                <a:latin typeface="Garamond"/>
                <a:cs typeface="Garamond"/>
                <a:sym typeface="Garamond" pitchFamily="18" charset="0"/>
              </a:rPr>
              <a:t> </a:t>
            </a:r>
            <a:r>
              <a:rPr lang="sl-SI" i="1" dirty="0" err="1">
                <a:latin typeface="Garamond"/>
                <a:cs typeface="Garamond"/>
                <a:sym typeface="Garamond" pitchFamily="18" charset="0"/>
              </a:rPr>
              <a:t>experience</a:t>
            </a:r>
            <a:r>
              <a:rPr lang="sl-SI" i="1" dirty="0">
                <a:latin typeface="Garamond"/>
                <a:cs typeface="Garamond"/>
                <a:sym typeface="Garamond" pitchFamily="18" charset="0"/>
              </a:rPr>
              <a:t> </a:t>
            </a:r>
            <a:r>
              <a:rPr lang="sl-SI" i="1" dirty="0" err="1">
                <a:latin typeface="Garamond"/>
                <a:cs typeface="Garamond"/>
                <a:sym typeface="Garamond" pitchFamily="18" charset="0"/>
              </a:rPr>
              <a:t>includes</a:t>
            </a:r>
            <a:r>
              <a:rPr lang="sl-SI" i="1" dirty="0">
                <a:latin typeface="Garamond"/>
                <a:cs typeface="Garamond"/>
                <a:sym typeface="Garamond" pitchFamily="18" charset="0"/>
              </a:rPr>
              <a:t> </a:t>
            </a:r>
            <a:r>
              <a:rPr lang="sl-SI" i="1" dirty="0" err="1">
                <a:solidFill>
                  <a:srgbClr val="C00000"/>
                </a:solidFill>
                <a:latin typeface="Garamond"/>
                <a:cs typeface="Garamond"/>
                <a:sym typeface="Garamond" pitchFamily="18" charset="0"/>
              </a:rPr>
              <a:t>architecting</a:t>
            </a:r>
            <a:r>
              <a:rPr lang="sl-SI" i="1" dirty="0">
                <a:latin typeface="Garamond"/>
                <a:cs typeface="Garamond"/>
                <a:sym typeface="Garamond" pitchFamily="18" charset="0"/>
              </a:rPr>
              <a:t> </a:t>
            </a:r>
            <a:r>
              <a:rPr lang="sl-SI" i="1" dirty="0" err="1">
                <a:latin typeface="Garamond"/>
                <a:cs typeface="Garamond"/>
                <a:sym typeface="Garamond" pitchFamily="18" charset="0"/>
              </a:rPr>
              <a:t>and</a:t>
            </a:r>
            <a:r>
              <a:rPr lang="sl-SI" i="1" dirty="0">
                <a:latin typeface="Garamond"/>
                <a:cs typeface="Garamond"/>
                <a:sym typeface="Garamond" pitchFamily="18" charset="0"/>
              </a:rPr>
              <a:t> </a:t>
            </a:r>
            <a:r>
              <a:rPr lang="sl-SI" i="1" dirty="0" err="1">
                <a:latin typeface="Garamond"/>
                <a:cs typeface="Garamond"/>
                <a:sym typeface="Garamond" pitchFamily="18" charset="0"/>
              </a:rPr>
              <a:t>building</a:t>
            </a:r>
            <a:r>
              <a:rPr lang="sl-SI" i="1" dirty="0">
                <a:latin typeface="Garamond"/>
                <a:cs typeface="Garamond"/>
                <a:sym typeface="Garamond" pitchFamily="18" charset="0"/>
              </a:rPr>
              <a:t> a </a:t>
            </a:r>
            <a:r>
              <a:rPr lang="sl-SI" i="1" dirty="0" err="1">
                <a:latin typeface="Garamond"/>
                <a:cs typeface="Garamond"/>
                <a:sym typeface="Garamond" pitchFamily="18" charset="0"/>
              </a:rPr>
              <a:t>managed</a:t>
            </a:r>
            <a:r>
              <a:rPr lang="sl-SI" i="1" dirty="0">
                <a:latin typeface="Garamond"/>
                <a:cs typeface="Garamond"/>
                <a:sym typeface="Garamond" pitchFamily="18" charset="0"/>
              </a:rPr>
              <a:t> </a:t>
            </a:r>
            <a:r>
              <a:rPr lang="sl-SI" i="1" dirty="0" err="1">
                <a:solidFill>
                  <a:srgbClr val="C00000"/>
                </a:solidFill>
                <a:latin typeface="Garamond"/>
                <a:cs typeface="Garamond"/>
                <a:sym typeface="Garamond" pitchFamily="18" charset="0"/>
              </a:rPr>
              <a:t>cyber</a:t>
            </a:r>
            <a:r>
              <a:rPr lang="sl-SI" i="1" dirty="0">
                <a:solidFill>
                  <a:srgbClr val="C00000"/>
                </a:solidFill>
                <a:latin typeface="Garamond"/>
                <a:cs typeface="Garamond"/>
                <a:sym typeface="Garamond" pitchFamily="18" charset="0"/>
              </a:rPr>
              <a:t> </a:t>
            </a:r>
            <a:r>
              <a:rPr lang="sl-SI" i="1" dirty="0" err="1">
                <a:solidFill>
                  <a:srgbClr val="C00000"/>
                </a:solidFill>
                <a:latin typeface="Garamond"/>
                <a:cs typeface="Garamond"/>
                <a:sym typeface="Garamond" pitchFamily="18" charset="0"/>
              </a:rPr>
              <a:t>security</a:t>
            </a:r>
            <a:r>
              <a:rPr lang="sl-SI" i="1" dirty="0">
                <a:solidFill>
                  <a:srgbClr val="C00000"/>
                </a:solidFill>
                <a:latin typeface="Garamond"/>
                <a:cs typeface="Garamond"/>
                <a:sym typeface="Garamond" pitchFamily="18" charset="0"/>
              </a:rPr>
              <a:t> </a:t>
            </a:r>
            <a:r>
              <a:rPr lang="sl-SI" i="1" dirty="0" err="1">
                <a:latin typeface="Garamond"/>
                <a:cs typeface="Garamond"/>
                <a:sym typeface="Garamond" pitchFamily="18" charset="0"/>
              </a:rPr>
              <a:t>service</a:t>
            </a:r>
            <a:r>
              <a:rPr lang="sl-SI" i="1" dirty="0">
                <a:latin typeface="Garamond"/>
                <a:cs typeface="Garamond"/>
                <a:sym typeface="Garamond" pitchFamily="18" charset="0"/>
              </a:rPr>
              <a:t> </a:t>
            </a:r>
            <a:r>
              <a:rPr lang="sl-SI" i="1" dirty="0" err="1">
                <a:latin typeface="Garamond"/>
                <a:cs typeface="Garamond"/>
                <a:sym typeface="Garamond" pitchFamily="18" charset="0"/>
              </a:rPr>
              <a:t>for</a:t>
            </a:r>
            <a:r>
              <a:rPr lang="sl-SI" i="1" dirty="0">
                <a:latin typeface="Garamond"/>
                <a:cs typeface="Garamond"/>
                <a:sym typeface="Garamond" pitchFamily="18" charset="0"/>
              </a:rPr>
              <a:t> </a:t>
            </a:r>
            <a:r>
              <a:rPr lang="sl-SI" i="1" dirty="0" err="1">
                <a:latin typeface="Garamond"/>
                <a:cs typeface="Garamond"/>
                <a:sym typeface="Garamond" pitchFamily="18" charset="0"/>
              </a:rPr>
              <a:t>the</a:t>
            </a:r>
            <a:r>
              <a:rPr lang="sl-SI" i="1" dirty="0">
                <a:latin typeface="Garamond"/>
                <a:cs typeface="Garamond"/>
                <a:sym typeface="Garamond" pitchFamily="18" charset="0"/>
              </a:rPr>
              <a:t> </a:t>
            </a:r>
            <a:r>
              <a:rPr lang="sl-SI" i="1" dirty="0" err="1">
                <a:latin typeface="Garamond"/>
                <a:cs typeface="Garamond"/>
                <a:sym typeface="Garamond" pitchFamily="18" charset="0"/>
              </a:rPr>
              <a:t>consulting</a:t>
            </a:r>
            <a:r>
              <a:rPr lang="sl-SI" i="1" dirty="0">
                <a:latin typeface="Garamond"/>
                <a:cs typeface="Garamond"/>
                <a:sym typeface="Garamond" pitchFamily="18" charset="0"/>
              </a:rPr>
              <a:t> firm </a:t>
            </a:r>
            <a:r>
              <a:rPr lang="sl-SI" i="1" dirty="0" err="1">
                <a:latin typeface="Garamond"/>
                <a:cs typeface="Garamond"/>
                <a:sym typeface="Garamond" pitchFamily="18" charset="0"/>
              </a:rPr>
              <a:t>Deloitte</a:t>
            </a:r>
            <a:r>
              <a:rPr lang="sl-SI" i="1" dirty="0">
                <a:latin typeface="Garamond"/>
                <a:cs typeface="Garamond"/>
                <a:sym typeface="Garamond" pitchFamily="18" charset="0"/>
              </a:rPr>
              <a:t>, </a:t>
            </a:r>
            <a:r>
              <a:rPr lang="sl-SI" i="1" dirty="0" err="1">
                <a:latin typeface="Garamond"/>
                <a:cs typeface="Garamond"/>
                <a:sym typeface="Garamond" pitchFamily="18" charset="0"/>
              </a:rPr>
              <a:t>and</a:t>
            </a:r>
            <a:r>
              <a:rPr lang="sl-SI" i="1" dirty="0">
                <a:latin typeface="Garamond"/>
                <a:cs typeface="Garamond"/>
                <a:sym typeface="Garamond" pitchFamily="18" charset="0"/>
              </a:rPr>
              <a:t> </a:t>
            </a:r>
            <a:r>
              <a:rPr lang="sl-SI" i="1" dirty="0" err="1">
                <a:latin typeface="Garamond"/>
                <a:cs typeface="Garamond"/>
                <a:sym typeface="Garamond" pitchFamily="18" charset="0"/>
              </a:rPr>
              <a:t>designing</a:t>
            </a:r>
            <a:r>
              <a:rPr lang="sl-SI" i="1" dirty="0">
                <a:latin typeface="Garamond"/>
                <a:cs typeface="Garamond"/>
                <a:sym typeface="Garamond" pitchFamily="18" charset="0"/>
              </a:rPr>
              <a:t> </a:t>
            </a:r>
            <a:r>
              <a:rPr lang="sl-SI" i="1" dirty="0" err="1">
                <a:latin typeface="Garamond"/>
                <a:cs typeface="Garamond"/>
                <a:sym typeface="Garamond" pitchFamily="18" charset="0"/>
              </a:rPr>
              <a:t>and</a:t>
            </a:r>
            <a:r>
              <a:rPr lang="sl-SI" i="1" dirty="0">
                <a:latin typeface="Garamond"/>
                <a:cs typeface="Garamond"/>
                <a:sym typeface="Garamond" pitchFamily="18" charset="0"/>
              </a:rPr>
              <a:t> </a:t>
            </a:r>
            <a:r>
              <a:rPr lang="sl-SI" i="1" dirty="0" err="1">
                <a:latin typeface="Garamond"/>
                <a:cs typeface="Garamond"/>
                <a:sym typeface="Garamond" pitchFamily="18" charset="0"/>
              </a:rPr>
              <a:t>then</a:t>
            </a:r>
            <a:r>
              <a:rPr lang="sl-SI" i="1" dirty="0">
                <a:latin typeface="Garamond"/>
                <a:cs typeface="Garamond"/>
                <a:sym typeface="Garamond" pitchFamily="18" charset="0"/>
              </a:rPr>
              <a:t> </a:t>
            </a:r>
            <a:r>
              <a:rPr lang="sl-SI" i="1" dirty="0" err="1">
                <a:latin typeface="Garamond"/>
                <a:cs typeface="Garamond"/>
                <a:sym typeface="Garamond" pitchFamily="18" charset="0"/>
              </a:rPr>
              <a:t>delivering</a:t>
            </a:r>
            <a:r>
              <a:rPr lang="sl-SI" i="1" dirty="0">
                <a:latin typeface="Garamond"/>
                <a:cs typeface="Garamond"/>
                <a:sym typeface="Garamond" pitchFamily="18" charset="0"/>
              </a:rPr>
              <a:t> </a:t>
            </a:r>
            <a:r>
              <a:rPr lang="sl-SI" i="1" dirty="0" err="1">
                <a:latin typeface="Garamond"/>
                <a:cs typeface="Garamond"/>
                <a:sym typeface="Garamond" pitchFamily="18" charset="0"/>
              </a:rPr>
              <a:t>technical</a:t>
            </a:r>
            <a:r>
              <a:rPr lang="sl-SI" i="1" dirty="0">
                <a:latin typeface="Garamond"/>
                <a:cs typeface="Garamond"/>
                <a:sym typeface="Garamond" pitchFamily="18" charset="0"/>
              </a:rPr>
              <a:t> </a:t>
            </a:r>
            <a:r>
              <a:rPr lang="sl-SI" i="1" dirty="0" err="1">
                <a:latin typeface="Garamond"/>
                <a:cs typeface="Garamond"/>
                <a:sym typeface="Garamond" pitchFamily="18" charset="0"/>
              </a:rPr>
              <a:t>security</a:t>
            </a:r>
            <a:r>
              <a:rPr lang="sl-SI" i="1" dirty="0">
                <a:latin typeface="Garamond"/>
                <a:cs typeface="Garamond"/>
                <a:sym typeface="Garamond" pitchFamily="18" charset="0"/>
              </a:rPr>
              <a:t> </a:t>
            </a:r>
            <a:r>
              <a:rPr lang="sl-SI" i="1" dirty="0" err="1">
                <a:latin typeface="Garamond"/>
                <a:cs typeface="Garamond"/>
                <a:sym typeface="Garamond" pitchFamily="18" charset="0"/>
              </a:rPr>
              <a:t>operations</a:t>
            </a:r>
            <a:r>
              <a:rPr lang="sl-SI" i="1" dirty="0">
                <a:latin typeface="Garamond"/>
                <a:cs typeface="Garamond"/>
                <a:sym typeface="Garamond" pitchFamily="18" charset="0"/>
              </a:rPr>
              <a:t> </a:t>
            </a:r>
            <a:r>
              <a:rPr lang="sl-SI" i="1" dirty="0" err="1">
                <a:latin typeface="Garamond"/>
                <a:cs typeface="Garamond"/>
                <a:sym typeface="Garamond" pitchFamily="18" charset="0"/>
              </a:rPr>
              <a:t>and</a:t>
            </a:r>
            <a:r>
              <a:rPr lang="sl-SI" i="1" dirty="0">
                <a:latin typeface="Garamond"/>
                <a:cs typeface="Garamond"/>
                <a:sym typeface="Garamond" pitchFamily="18" charset="0"/>
              </a:rPr>
              <a:t> incident </a:t>
            </a:r>
            <a:r>
              <a:rPr lang="sl-SI" i="1" dirty="0">
                <a:solidFill>
                  <a:srgbClr val="C00000"/>
                </a:solidFill>
                <a:latin typeface="Garamond"/>
                <a:cs typeface="Garamond"/>
                <a:sym typeface="Garamond" pitchFamily="18" charset="0"/>
              </a:rPr>
              <a:t>management</a:t>
            </a:r>
            <a:r>
              <a:rPr lang="sl-SI" i="1" dirty="0">
                <a:latin typeface="Garamond"/>
                <a:cs typeface="Garamond"/>
                <a:sym typeface="Garamond" pitchFamily="18" charset="0"/>
              </a:rPr>
              <a:t>…”</a:t>
            </a:r>
          </a:p>
          <a:p>
            <a:pPr>
              <a:lnSpc>
                <a:spcPct val="120000"/>
              </a:lnSpc>
              <a:spcBef>
                <a:spcPts val="536"/>
              </a:spcBef>
              <a:buClr>
                <a:srgbClr val="FF0000"/>
              </a:buClr>
              <a:buSzPct val="70000"/>
              <a:buFont typeface="Wingdings" panose="05000000000000000000" pitchFamily="2" charset="2"/>
              <a:buChar char="§"/>
              <a:defRPr/>
            </a:pPr>
            <a:r>
              <a:rPr lang="sl-SI" dirty="0">
                <a:latin typeface="Garamond"/>
                <a:cs typeface="Garamond"/>
                <a:sym typeface="Garamond" pitchFamily="18" charset="0"/>
              </a:rPr>
              <a:t>TT se odloči, da bodo Lovra povabili na neobstoječo konferenco, ki jo naj bi organizirala Univerza v Tartuju  . </a:t>
            </a:r>
          </a:p>
          <a:p>
            <a:pPr>
              <a:lnSpc>
                <a:spcPct val="120000"/>
              </a:lnSpc>
              <a:spcBef>
                <a:spcPts val="536"/>
              </a:spcBef>
              <a:buClr>
                <a:srgbClr val="FF0000"/>
              </a:buClr>
              <a:buSzPct val="70000"/>
              <a:buFont typeface="Wingdings" panose="05000000000000000000" pitchFamily="2" charset="2"/>
              <a:buChar char="§"/>
              <a:defRPr/>
            </a:pPr>
            <a:r>
              <a:rPr lang="sl-SI" dirty="0">
                <a:latin typeface="Garamond"/>
                <a:cs typeface="Garamond"/>
                <a:sym typeface="Garamond" pitchFamily="18" charset="0"/>
              </a:rPr>
              <a:t>Pošljejo mu pošto.</a:t>
            </a:r>
          </a:p>
          <a:p>
            <a:pPr>
              <a:lnSpc>
                <a:spcPct val="120000"/>
              </a:lnSpc>
              <a:spcBef>
                <a:spcPts val="536"/>
              </a:spcBef>
              <a:buClr>
                <a:srgbClr val="FF0000"/>
              </a:buClr>
              <a:buSzPct val="70000"/>
              <a:buFont typeface="Wingdings" panose="05000000000000000000" pitchFamily="2" charset="2"/>
              <a:buChar char="§"/>
              <a:defRPr/>
            </a:pPr>
            <a:endParaRPr lang="sl-SI" dirty="0">
              <a:latin typeface="Garamond"/>
              <a:cs typeface="Garamond"/>
              <a:sym typeface="Garamond" pitchFamily="18" charset="0"/>
            </a:endParaRPr>
          </a:p>
        </p:txBody>
      </p:sp>
      <p:sp>
        <p:nvSpPr>
          <p:cNvPr id="13" name="Označba mesta vsebine 2">
            <a:extLst>
              <a:ext uri="{FF2B5EF4-FFF2-40B4-BE49-F238E27FC236}">
                <a16:creationId xmlns:a16="http://schemas.microsoft.com/office/drawing/2014/main" id="{FE3388FB-7B6D-43A7-BF35-9BF778C7F53B}"/>
              </a:ext>
            </a:extLst>
          </p:cNvPr>
          <p:cNvSpPr txBox="1">
            <a:spLocks/>
          </p:cNvSpPr>
          <p:nvPr/>
        </p:nvSpPr>
        <p:spPr>
          <a:xfrm>
            <a:off x="451895" y="6411716"/>
            <a:ext cx="11288209" cy="365126"/>
          </a:xfrm>
          <a:prstGeom prst="rect">
            <a:avLst/>
          </a:prstGeom>
        </p:spPr>
        <p:txBody>
          <a:bodyPr vert="horz" lIns="91440" tIns="45720" rIns="91440" bIns="45720" rtlCol="0">
            <a:normAutofit lnSpcReduction="10000"/>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536"/>
              </a:spcBef>
              <a:buClr>
                <a:srgbClr val="FF0000"/>
              </a:buClr>
              <a:buSzPct val="70000"/>
              <a:buNone/>
              <a:defRPr/>
            </a:pPr>
            <a:r>
              <a:rPr lang="en-US" sz="2000" dirty="0">
                <a:latin typeface="Garamond"/>
                <a:cs typeface="Garamond"/>
                <a:sym typeface="Garamond" pitchFamily="18" charset="0"/>
              </a:rPr>
              <a:t>david.modic@fri.uni-lj.si</a:t>
            </a:r>
            <a:endParaRPr lang="sl-SI" sz="2000" dirty="0">
              <a:latin typeface="Garamond"/>
              <a:cs typeface="Garamond"/>
              <a:sym typeface="Garamond" pitchFamily="18" charset="0"/>
            </a:endParaRPr>
          </a:p>
          <a:p>
            <a:pPr algn="ctr">
              <a:spcBef>
                <a:spcPts val="536"/>
              </a:spcBef>
              <a:buClr>
                <a:srgbClr val="FF0000"/>
              </a:buClr>
              <a:buSzPct val="70000"/>
              <a:buFont typeface="Wingdings" panose="05000000000000000000" pitchFamily="2" charset="2"/>
              <a:buChar char="§"/>
              <a:defRPr/>
            </a:pPr>
            <a:endParaRPr lang="sl-SI" sz="2000" dirty="0">
              <a:latin typeface="Garamond"/>
              <a:cs typeface="Garamond"/>
              <a:sym typeface="Garamond" pitchFamily="18" charset="0"/>
            </a:endParaRPr>
          </a:p>
        </p:txBody>
      </p:sp>
      <p:pic>
        <p:nvPicPr>
          <p:cNvPr id="11" name="Picture 10">
            <a:extLst>
              <a:ext uri="{FF2B5EF4-FFF2-40B4-BE49-F238E27FC236}">
                <a16:creationId xmlns:a16="http://schemas.microsoft.com/office/drawing/2014/main" id="{448797AF-6215-434A-9777-687CB110C465}"/>
              </a:ext>
            </a:extLst>
          </p:cNvPr>
          <p:cNvPicPr>
            <a:picLocks noChangeAspect="1"/>
          </p:cNvPicPr>
          <p:nvPr/>
        </p:nvPicPr>
        <p:blipFill>
          <a:blip r:embed="rId3"/>
          <a:stretch>
            <a:fillRect/>
          </a:stretch>
        </p:blipFill>
        <p:spPr>
          <a:xfrm>
            <a:off x="5065523" y="4836160"/>
            <a:ext cx="160531" cy="162314"/>
          </a:xfrm>
          <a:prstGeom prst="rect">
            <a:avLst/>
          </a:prstGeom>
        </p:spPr>
      </p:pic>
      <p:grpSp>
        <p:nvGrpSpPr>
          <p:cNvPr id="6" name="Group 5">
            <a:extLst>
              <a:ext uri="{FF2B5EF4-FFF2-40B4-BE49-F238E27FC236}">
                <a16:creationId xmlns:a16="http://schemas.microsoft.com/office/drawing/2014/main" id="{043E9678-F36E-4953-A817-B1479654AC70}"/>
              </a:ext>
            </a:extLst>
          </p:cNvPr>
          <p:cNvGrpSpPr/>
          <p:nvPr/>
        </p:nvGrpSpPr>
        <p:grpSpPr>
          <a:xfrm>
            <a:off x="416703" y="1416673"/>
            <a:ext cx="11358592" cy="5189736"/>
            <a:chOff x="585217" y="1111479"/>
            <a:chExt cx="10672818" cy="4690479"/>
          </a:xfrm>
          <a:effectLst>
            <a:glow rad="139700">
              <a:srgbClr val="F26224">
                <a:alpha val="40000"/>
              </a:srgbClr>
            </a:glow>
          </a:effectLst>
        </p:grpSpPr>
        <p:pic>
          <p:nvPicPr>
            <p:cNvPr id="7" name="Picture 6" descr="A black sign with white text&#10;&#10;Description generated with very high confidence">
              <a:extLst>
                <a:ext uri="{FF2B5EF4-FFF2-40B4-BE49-F238E27FC236}">
                  <a16:creationId xmlns:a16="http://schemas.microsoft.com/office/drawing/2014/main" id="{DEF24B86-4C37-4E66-965C-274FF70DBE20}"/>
                </a:ext>
              </a:extLst>
            </p:cNvPr>
            <p:cNvPicPr>
              <a:picLocks noChangeAspect="1"/>
            </p:cNvPicPr>
            <p:nvPr/>
          </p:nvPicPr>
          <p:blipFill>
            <a:blip r:embed="rId4"/>
            <a:stretch>
              <a:fillRect/>
            </a:stretch>
          </p:blipFill>
          <p:spPr>
            <a:xfrm>
              <a:off x="585217" y="1117647"/>
              <a:ext cx="5042118" cy="4195101"/>
            </a:xfrm>
            <a:prstGeom prst="rect">
              <a:avLst/>
            </a:prstGeom>
          </p:spPr>
        </p:pic>
        <p:pic>
          <p:nvPicPr>
            <p:cNvPr id="8" name="Picture 7" descr="A black sign with white text&#10;&#10;Description generated with very high confidence">
              <a:extLst>
                <a:ext uri="{FF2B5EF4-FFF2-40B4-BE49-F238E27FC236}">
                  <a16:creationId xmlns:a16="http://schemas.microsoft.com/office/drawing/2014/main" id="{15B12AC5-21BE-455D-9550-6FEBBBCB9173}"/>
                </a:ext>
              </a:extLst>
            </p:cNvPr>
            <p:cNvPicPr>
              <a:picLocks noChangeAspect="1"/>
            </p:cNvPicPr>
            <p:nvPr/>
          </p:nvPicPr>
          <p:blipFill>
            <a:blip r:embed="rId5"/>
            <a:stretch>
              <a:fillRect/>
            </a:stretch>
          </p:blipFill>
          <p:spPr>
            <a:xfrm>
              <a:off x="6215918" y="1111479"/>
              <a:ext cx="5042117" cy="4263461"/>
            </a:xfrm>
            <a:prstGeom prst="rect">
              <a:avLst/>
            </a:prstGeom>
          </p:spPr>
        </p:pic>
        <p:sp>
          <p:nvSpPr>
            <p:cNvPr id="9" name="TextBox 8">
              <a:extLst>
                <a:ext uri="{FF2B5EF4-FFF2-40B4-BE49-F238E27FC236}">
                  <a16:creationId xmlns:a16="http://schemas.microsoft.com/office/drawing/2014/main" id="{B1748B62-2A71-4EF9-85B8-A321C165A7DD}"/>
                </a:ext>
              </a:extLst>
            </p:cNvPr>
            <p:cNvSpPr txBox="1"/>
            <p:nvPr/>
          </p:nvSpPr>
          <p:spPr>
            <a:xfrm>
              <a:off x="2612112" y="5472053"/>
              <a:ext cx="1443319" cy="307776"/>
            </a:xfrm>
            <a:prstGeom prst="rect">
              <a:avLst/>
            </a:prstGeom>
            <a:noFill/>
          </p:spPr>
          <p:txBody>
            <a:bodyPr wrap="square" lIns="0" tIns="0" rIns="0" bIns="0" rtlCol="0">
              <a:spAutoFit/>
            </a:bodyPr>
            <a:lstStyle/>
            <a:p>
              <a:pPr algn="l"/>
              <a:r>
                <a:rPr lang="sl-SI" sz="1500" dirty="0">
                  <a:gradFill>
                    <a:gsLst>
                      <a:gs pos="2917">
                        <a:schemeClr val="tx1"/>
                      </a:gs>
                      <a:gs pos="30000">
                        <a:schemeClr val="tx1"/>
                      </a:gs>
                    </a:gsLst>
                    <a:lin ang="5400000" scaled="0"/>
                  </a:gradFill>
                </a:rPr>
                <a:t>Lažna stran</a:t>
              </a:r>
              <a:endParaRPr lang="en-GB" sz="1500" dirty="0" err="1">
                <a:gradFill>
                  <a:gsLst>
                    <a:gs pos="2917">
                      <a:schemeClr val="tx1"/>
                    </a:gs>
                    <a:gs pos="30000">
                      <a:schemeClr val="tx1"/>
                    </a:gs>
                  </a:gsLst>
                  <a:lin ang="5400000" scaled="0"/>
                </a:gradFill>
              </a:endParaRPr>
            </a:p>
          </p:txBody>
        </p:sp>
        <p:sp>
          <p:nvSpPr>
            <p:cNvPr id="10" name="TextBox 9">
              <a:extLst>
                <a:ext uri="{FF2B5EF4-FFF2-40B4-BE49-F238E27FC236}">
                  <a16:creationId xmlns:a16="http://schemas.microsoft.com/office/drawing/2014/main" id="{B86657CB-58C8-4856-8B14-58F997E87877}"/>
                </a:ext>
              </a:extLst>
            </p:cNvPr>
            <p:cNvSpPr txBox="1"/>
            <p:nvPr/>
          </p:nvSpPr>
          <p:spPr>
            <a:xfrm>
              <a:off x="7715614" y="5494182"/>
              <a:ext cx="1643543" cy="307776"/>
            </a:xfrm>
            <a:prstGeom prst="rect">
              <a:avLst/>
            </a:prstGeom>
            <a:noFill/>
          </p:spPr>
          <p:txBody>
            <a:bodyPr wrap="square" lIns="0" tIns="0" rIns="0" bIns="0" rtlCol="0">
              <a:spAutoFit/>
            </a:bodyPr>
            <a:lstStyle/>
            <a:p>
              <a:pPr algn="l"/>
              <a:r>
                <a:rPr lang="sl-SI" sz="1500" dirty="0">
                  <a:gradFill>
                    <a:gsLst>
                      <a:gs pos="2917">
                        <a:schemeClr val="tx1"/>
                      </a:gs>
                      <a:gs pos="30000">
                        <a:schemeClr val="tx1"/>
                      </a:gs>
                    </a:gsLst>
                    <a:lin ang="5400000" scaled="0"/>
                  </a:gradFill>
                </a:rPr>
                <a:t>Resnična stran</a:t>
              </a:r>
              <a:endParaRPr lang="en-GB" sz="1500" dirty="0" err="1">
                <a:gradFill>
                  <a:gsLst>
                    <a:gs pos="2917">
                      <a:schemeClr val="tx1"/>
                    </a:gs>
                    <a:gs pos="30000">
                      <a:schemeClr val="tx1"/>
                    </a:gs>
                  </a:gsLst>
                  <a:lin ang="5400000" scaled="0"/>
                </a:gradFill>
              </a:endParaRPr>
            </a:p>
          </p:txBody>
        </p:sp>
      </p:grpSp>
      <p:pic>
        <p:nvPicPr>
          <p:cNvPr id="14" name="Picture 13" descr="A black sign with white text&#10;&#10;Description generated with very high confidence">
            <a:extLst>
              <a:ext uri="{FF2B5EF4-FFF2-40B4-BE49-F238E27FC236}">
                <a16:creationId xmlns:a16="http://schemas.microsoft.com/office/drawing/2014/main" id="{79766646-A927-44EE-927A-897A949C3F89}"/>
              </a:ext>
            </a:extLst>
          </p:cNvPr>
          <p:cNvPicPr>
            <a:picLocks noChangeAspect="1"/>
          </p:cNvPicPr>
          <p:nvPr/>
        </p:nvPicPr>
        <p:blipFill>
          <a:blip r:embed="rId4"/>
          <a:stretch>
            <a:fillRect/>
          </a:stretch>
        </p:blipFill>
        <p:spPr>
          <a:xfrm>
            <a:off x="9313826" y="81158"/>
            <a:ext cx="2824391" cy="2244942"/>
          </a:xfrm>
          <a:prstGeom prst="rect">
            <a:avLst/>
          </a:prstGeom>
        </p:spPr>
      </p:pic>
    </p:spTree>
    <p:extLst>
      <p:ext uri="{BB962C8B-B14F-4D97-AF65-F5344CB8AC3E}">
        <p14:creationId xmlns:p14="http://schemas.microsoft.com/office/powerpoint/2010/main" val="50085069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3" end="3"/>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par>
                                <p:cTn id="25" presetID="1" presetClass="exit" presetSubtype="0" fill="hold" nodeType="withEffect">
                                  <p:stCondLst>
                                    <p:cond delay="0"/>
                                  </p:stCondLst>
                                  <p:childTnLst>
                                    <p:set>
                                      <p:cBhvr>
                                        <p:cTn id="26" dur="1" fill="hold">
                                          <p:stCondLst>
                                            <p:cond delay="0"/>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značba mesta številke diapozitiva 3"/>
          <p:cNvSpPr>
            <a:spLocks noGrp="1"/>
          </p:cNvSpPr>
          <p:nvPr>
            <p:ph type="sldNum" sz="quarter" idx="12"/>
          </p:nvPr>
        </p:nvSpPr>
        <p:spPr>
          <a:xfrm>
            <a:off x="11192932" y="6381756"/>
            <a:ext cx="703083" cy="365125"/>
          </a:xfrm>
        </p:spPr>
        <p:txBody>
          <a:bodyPr/>
          <a:lstStyle/>
          <a:p>
            <a:fld id="{95AE4338-550A-4229-82D0-093D8DE92AC4}" type="slidenum">
              <a:rPr lang="sl-SI" sz="1600" dirty="0">
                <a:solidFill>
                  <a:schemeClr val="bg1"/>
                </a:solidFill>
                <a:latin typeface="Garamond" panose="02020404030301010803" pitchFamily="18" charset="0"/>
              </a:rPr>
              <a:t>31</a:t>
            </a:fld>
            <a:endParaRPr lang="sl-SI" sz="1600" dirty="0">
              <a:solidFill>
                <a:schemeClr val="bg1"/>
              </a:solidFill>
              <a:latin typeface="Garamond" panose="02020404030301010803" pitchFamily="18" charset="0"/>
            </a:endParaRPr>
          </a:p>
        </p:txBody>
      </p:sp>
      <p:sp>
        <p:nvSpPr>
          <p:cNvPr id="3" name="Naslov 1"/>
          <p:cNvSpPr>
            <a:spLocks noGrp="1"/>
          </p:cNvSpPr>
          <p:nvPr>
            <p:ph type="title"/>
          </p:nvPr>
        </p:nvSpPr>
        <p:spPr>
          <a:xfrm>
            <a:off x="387669" y="1307175"/>
            <a:ext cx="7648575" cy="600075"/>
          </a:xfrm>
        </p:spPr>
        <p:txBody>
          <a:bodyPr>
            <a:normAutofit/>
          </a:bodyPr>
          <a:lstStyle/>
          <a:p>
            <a:r>
              <a:rPr lang="sl-SI" sz="3600" dirty="0">
                <a:solidFill>
                  <a:srgbClr val="E12F29"/>
                </a:solidFill>
                <a:latin typeface="Garamond" panose="02020404030301010803" pitchFamily="18" charset="0"/>
              </a:rPr>
              <a:t>TT </a:t>
            </a:r>
            <a:r>
              <a:rPr lang="sl-SI" sz="3600" dirty="0" err="1">
                <a:solidFill>
                  <a:srgbClr val="E12F29"/>
                </a:solidFill>
                <a:latin typeface="Garamond" panose="02020404030301010803" pitchFamily="18" charset="0"/>
              </a:rPr>
              <a:t>Phishing</a:t>
            </a:r>
            <a:r>
              <a:rPr lang="sl-SI" sz="3600" dirty="0">
                <a:solidFill>
                  <a:srgbClr val="E12F29"/>
                </a:solidFill>
                <a:latin typeface="Garamond" panose="02020404030301010803" pitchFamily="18" charset="0"/>
              </a:rPr>
              <a:t> </a:t>
            </a:r>
            <a:r>
              <a:rPr lang="sl-SI" sz="3600" dirty="0" err="1">
                <a:solidFill>
                  <a:srgbClr val="E12F29"/>
                </a:solidFill>
                <a:latin typeface="Garamond" panose="02020404030301010803" pitchFamily="18" charset="0"/>
              </a:rPr>
              <a:t>email</a:t>
            </a:r>
            <a:endParaRPr lang="sl-SI" sz="3600" dirty="0">
              <a:solidFill>
                <a:srgbClr val="E12F29"/>
              </a:solidFill>
              <a:latin typeface="Garamond" panose="02020404030301010803" pitchFamily="18" charset="0"/>
            </a:endParaRPr>
          </a:p>
        </p:txBody>
      </p:sp>
      <p:sp>
        <p:nvSpPr>
          <p:cNvPr id="5" name="Označba mesta vsebine 2"/>
          <p:cNvSpPr>
            <a:spLocks noGrp="1"/>
          </p:cNvSpPr>
          <p:nvPr>
            <p:ph idx="1"/>
          </p:nvPr>
        </p:nvSpPr>
        <p:spPr>
          <a:xfrm>
            <a:off x="463875" y="1976431"/>
            <a:ext cx="5632126" cy="4331428"/>
          </a:xfrm>
        </p:spPr>
        <p:txBody>
          <a:bodyPr>
            <a:normAutofit fontScale="70000" lnSpcReduction="20000"/>
          </a:bodyPr>
          <a:lstStyle/>
          <a:p>
            <a:pPr>
              <a:lnSpc>
                <a:spcPct val="120000"/>
              </a:lnSpc>
              <a:spcBef>
                <a:spcPts val="536"/>
              </a:spcBef>
              <a:buClr>
                <a:srgbClr val="FF0000"/>
              </a:buClr>
              <a:buSzPct val="70000"/>
              <a:buFont typeface="Wingdings" panose="05000000000000000000" pitchFamily="2" charset="2"/>
              <a:buChar char="§"/>
              <a:defRPr/>
            </a:pPr>
            <a:r>
              <a:rPr lang="sl-SI" dirty="0" err="1">
                <a:latin typeface="Garamond"/>
                <a:cs typeface="Garamond"/>
                <a:sym typeface="Garamond" pitchFamily="18" charset="0"/>
              </a:rPr>
              <a:t>Email</a:t>
            </a:r>
            <a:r>
              <a:rPr lang="sl-SI" dirty="0">
                <a:latin typeface="Garamond"/>
                <a:cs typeface="Garamond"/>
                <a:sym typeface="Garamond" pitchFamily="18" charset="0"/>
              </a:rPr>
              <a:t> se nanaša na Lovrovo interesno področje – digitalna arhitektura in </a:t>
            </a:r>
            <a:r>
              <a:rPr lang="sl-SI" dirty="0" err="1">
                <a:latin typeface="Garamond"/>
                <a:cs typeface="Garamond"/>
                <a:sym typeface="Garamond" pitchFamily="18" charset="0"/>
              </a:rPr>
              <a:t>kiber</a:t>
            </a:r>
            <a:r>
              <a:rPr lang="sl-SI" dirty="0">
                <a:latin typeface="Garamond"/>
                <a:cs typeface="Garamond"/>
                <a:sym typeface="Garamond" pitchFamily="18" charset="0"/>
              </a:rPr>
              <a:t> varnost (na njegovi spletni strani).</a:t>
            </a:r>
          </a:p>
          <a:p>
            <a:pPr>
              <a:lnSpc>
                <a:spcPct val="120000"/>
              </a:lnSpc>
              <a:spcBef>
                <a:spcPts val="536"/>
              </a:spcBef>
              <a:buClr>
                <a:srgbClr val="FF0000"/>
              </a:buClr>
              <a:buSzPct val="70000"/>
              <a:buFont typeface="Wingdings" panose="05000000000000000000" pitchFamily="2" charset="2"/>
              <a:buChar char="§"/>
              <a:defRPr/>
            </a:pPr>
            <a:r>
              <a:rPr lang="sl-SI" dirty="0">
                <a:latin typeface="Garamond"/>
                <a:cs typeface="Garamond"/>
                <a:sym typeface="Garamond" pitchFamily="18" charset="0"/>
              </a:rPr>
              <a:t>Piha mu na dušo (</a:t>
            </a:r>
            <a:r>
              <a:rPr lang="sl-SI" i="1" dirty="0">
                <a:latin typeface="Garamond"/>
                <a:cs typeface="Garamond"/>
                <a:sym typeface="Garamond" pitchFamily="18" charset="0"/>
              </a:rPr>
              <a:t>vse ti bomo plačal samo da prideš, ti car</a:t>
            </a:r>
            <a:r>
              <a:rPr lang="sl-SI" dirty="0">
                <a:latin typeface="Garamond"/>
                <a:cs typeface="Garamond"/>
                <a:sym typeface="Garamond" pitchFamily="18" charset="0"/>
              </a:rPr>
              <a:t>).</a:t>
            </a:r>
          </a:p>
          <a:p>
            <a:pPr>
              <a:lnSpc>
                <a:spcPct val="120000"/>
              </a:lnSpc>
              <a:spcBef>
                <a:spcPts val="536"/>
              </a:spcBef>
              <a:buClr>
                <a:srgbClr val="FF0000"/>
              </a:buClr>
              <a:buSzPct val="70000"/>
              <a:buFont typeface="Wingdings" panose="05000000000000000000" pitchFamily="2" charset="2"/>
              <a:buChar char="§"/>
              <a:defRPr/>
            </a:pPr>
            <a:r>
              <a:rPr lang="sl-SI" dirty="0">
                <a:latin typeface="Garamond"/>
                <a:cs typeface="Garamond"/>
                <a:sym typeface="Garamond" pitchFamily="18" charset="0"/>
              </a:rPr>
              <a:t>Konferenca res obstaja, ampak ne na domeni </a:t>
            </a:r>
            <a:r>
              <a:rPr lang="sl-SI" dirty="0">
                <a:latin typeface="Garamond"/>
                <a:cs typeface="Garamond"/>
                <a:sym typeface="Garamond" pitchFamily="18" charset="0"/>
                <a:hlinkClick r:id="rId3"/>
              </a:rPr>
              <a:t>https://eddea.org</a:t>
            </a:r>
            <a:r>
              <a:rPr lang="sl-SI" dirty="0">
                <a:latin typeface="Garamond"/>
                <a:cs typeface="Garamond"/>
                <a:sym typeface="Garamond" pitchFamily="18" charset="0"/>
              </a:rPr>
              <a:t> .</a:t>
            </a:r>
          </a:p>
          <a:p>
            <a:pPr>
              <a:lnSpc>
                <a:spcPct val="120000"/>
              </a:lnSpc>
              <a:spcBef>
                <a:spcPts val="536"/>
              </a:spcBef>
              <a:buClr>
                <a:srgbClr val="FF0000"/>
              </a:buClr>
              <a:buSzPct val="70000"/>
              <a:buFont typeface="Wingdings" panose="05000000000000000000" pitchFamily="2" charset="2"/>
              <a:buChar char="§"/>
              <a:defRPr/>
            </a:pPr>
            <a:r>
              <a:rPr lang="sl-SI" dirty="0">
                <a:latin typeface="Garamond"/>
                <a:cs typeface="Garamond"/>
                <a:sym typeface="Garamond" pitchFamily="18" charset="0"/>
              </a:rPr>
              <a:t>Pošta je bila poslana ob 16:05.</a:t>
            </a:r>
          </a:p>
          <a:p>
            <a:pPr>
              <a:lnSpc>
                <a:spcPct val="120000"/>
              </a:lnSpc>
              <a:spcBef>
                <a:spcPts val="536"/>
              </a:spcBef>
              <a:buClr>
                <a:srgbClr val="FF0000"/>
              </a:buClr>
              <a:buSzPct val="70000"/>
              <a:buFont typeface="Wingdings" panose="05000000000000000000" pitchFamily="2" charset="2"/>
              <a:buChar char="§"/>
              <a:defRPr/>
            </a:pPr>
            <a:r>
              <a:rPr lang="sl-SI" dirty="0">
                <a:latin typeface="Garamond"/>
                <a:cs typeface="Garamond"/>
                <a:sym typeface="Garamond" pitchFamily="18" charset="0"/>
              </a:rPr>
              <a:t>Povezava je vodila na strežnik, ki je zabeležil obisk, in potem preusmerila na lažno spletno stran, ki se je nalagala </a:t>
            </a:r>
            <a:r>
              <a:rPr lang="sl-SI" i="1" dirty="0" err="1">
                <a:latin typeface="Garamond"/>
                <a:cs typeface="Garamond"/>
                <a:sym typeface="Garamond" pitchFamily="18" charset="0"/>
              </a:rPr>
              <a:t>zeelo</a:t>
            </a:r>
            <a:r>
              <a:rPr lang="sl-SI" dirty="0">
                <a:latin typeface="Garamond"/>
                <a:cs typeface="Garamond"/>
                <a:sym typeface="Garamond" pitchFamily="18" charset="0"/>
              </a:rPr>
              <a:t> počasi.</a:t>
            </a:r>
          </a:p>
          <a:p>
            <a:pPr>
              <a:lnSpc>
                <a:spcPct val="120000"/>
              </a:lnSpc>
              <a:spcBef>
                <a:spcPts val="536"/>
              </a:spcBef>
              <a:buClr>
                <a:srgbClr val="FF0000"/>
              </a:buClr>
              <a:buSzPct val="70000"/>
              <a:buFont typeface="Wingdings" panose="05000000000000000000" pitchFamily="2" charset="2"/>
              <a:buChar char="§"/>
              <a:defRPr/>
            </a:pPr>
            <a:r>
              <a:rPr lang="sl-SI" dirty="0" err="1">
                <a:latin typeface="Garamond"/>
                <a:cs typeface="Garamond"/>
                <a:sym typeface="Garamond" pitchFamily="18" charset="0"/>
              </a:rPr>
              <a:t>Saber</a:t>
            </a:r>
            <a:r>
              <a:rPr lang="sl-SI" dirty="0">
                <a:latin typeface="Garamond"/>
                <a:cs typeface="Garamond"/>
                <a:sym typeface="Garamond" pitchFamily="18" charset="0"/>
              </a:rPr>
              <a:t> </a:t>
            </a:r>
            <a:r>
              <a:rPr lang="sl-SI" dirty="0" err="1">
                <a:latin typeface="Garamond"/>
                <a:cs typeface="Garamond"/>
                <a:sym typeface="Garamond" pitchFamily="18" charset="0"/>
              </a:rPr>
              <a:t>Yari</a:t>
            </a:r>
            <a:r>
              <a:rPr lang="sl-SI" dirty="0">
                <a:latin typeface="Garamond"/>
                <a:cs typeface="Garamond"/>
                <a:sym typeface="Garamond" pitchFamily="18" charset="0"/>
              </a:rPr>
              <a:t> res obstaja.</a:t>
            </a:r>
          </a:p>
        </p:txBody>
      </p:sp>
      <p:sp>
        <p:nvSpPr>
          <p:cNvPr id="13" name="Označba mesta vsebine 2">
            <a:extLst>
              <a:ext uri="{FF2B5EF4-FFF2-40B4-BE49-F238E27FC236}">
                <a16:creationId xmlns:a16="http://schemas.microsoft.com/office/drawing/2014/main" id="{FE3388FB-7B6D-43A7-BF35-9BF778C7F53B}"/>
              </a:ext>
            </a:extLst>
          </p:cNvPr>
          <p:cNvSpPr txBox="1">
            <a:spLocks/>
          </p:cNvSpPr>
          <p:nvPr/>
        </p:nvSpPr>
        <p:spPr>
          <a:xfrm>
            <a:off x="451895" y="6411716"/>
            <a:ext cx="11288209" cy="365126"/>
          </a:xfrm>
          <a:prstGeom prst="rect">
            <a:avLst/>
          </a:prstGeom>
        </p:spPr>
        <p:txBody>
          <a:bodyPr vert="horz" lIns="91440" tIns="45720" rIns="91440" bIns="45720" rtlCol="0">
            <a:normAutofit lnSpcReduction="10000"/>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536"/>
              </a:spcBef>
              <a:buClr>
                <a:srgbClr val="FF0000"/>
              </a:buClr>
              <a:buSzPct val="70000"/>
              <a:buNone/>
              <a:defRPr/>
            </a:pPr>
            <a:r>
              <a:rPr lang="en-US" sz="2000" dirty="0">
                <a:latin typeface="Garamond"/>
                <a:cs typeface="Garamond"/>
                <a:sym typeface="Garamond" pitchFamily="18" charset="0"/>
              </a:rPr>
              <a:t>david.modic@fri.uni-lj.si</a:t>
            </a:r>
            <a:endParaRPr lang="sl-SI" sz="2000" dirty="0">
              <a:latin typeface="Garamond"/>
              <a:cs typeface="Garamond"/>
              <a:sym typeface="Garamond" pitchFamily="18" charset="0"/>
            </a:endParaRPr>
          </a:p>
          <a:p>
            <a:pPr algn="ctr">
              <a:spcBef>
                <a:spcPts val="536"/>
              </a:spcBef>
              <a:buClr>
                <a:srgbClr val="FF0000"/>
              </a:buClr>
              <a:buSzPct val="70000"/>
              <a:buFont typeface="Wingdings" panose="05000000000000000000" pitchFamily="2" charset="2"/>
              <a:buChar char="§"/>
              <a:defRPr/>
            </a:pPr>
            <a:endParaRPr lang="sl-SI" sz="2000" dirty="0">
              <a:latin typeface="Garamond"/>
              <a:cs typeface="Garamond"/>
              <a:sym typeface="Garamond" pitchFamily="18" charset="0"/>
            </a:endParaRPr>
          </a:p>
        </p:txBody>
      </p:sp>
      <p:pic>
        <p:nvPicPr>
          <p:cNvPr id="6" name="Picture 5" descr="A screenshot of a social media post&#10;&#10;Description generated with very high confidence">
            <a:extLst>
              <a:ext uri="{FF2B5EF4-FFF2-40B4-BE49-F238E27FC236}">
                <a16:creationId xmlns:a16="http://schemas.microsoft.com/office/drawing/2014/main" id="{067C0567-54C7-4425-BEB4-FD635C9EAC19}"/>
              </a:ext>
            </a:extLst>
          </p:cNvPr>
          <p:cNvPicPr>
            <a:picLocks noChangeAspect="1"/>
          </p:cNvPicPr>
          <p:nvPr/>
        </p:nvPicPr>
        <p:blipFill>
          <a:blip r:embed="rId4"/>
          <a:stretch>
            <a:fillRect/>
          </a:stretch>
        </p:blipFill>
        <p:spPr>
          <a:xfrm>
            <a:off x="6095999" y="1607212"/>
            <a:ext cx="5963340" cy="4239831"/>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3561067419"/>
      </p:ext>
    </p:extLst>
  </p:cSld>
  <p:clrMapOvr>
    <a:masterClrMapping/>
  </p:clrMapOvr>
  <p:transition spd="slow">
    <p:push dir="u"/>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značba mesta številke diapozitiva 3"/>
          <p:cNvSpPr>
            <a:spLocks noGrp="1"/>
          </p:cNvSpPr>
          <p:nvPr>
            <p:ph type="sldNum" sz="quarter" idx="12"/>
          </p:nvPr>
        </p:nvSpPr>
        <p:spPr>
          <a:xfrm>
            <a:off x="11192932" y="6381756"/>
            <a:ext cx="703083" cy="365125"/>
          </a:xfrm>
        </p:spPr>
        <p:txBody>
          <a:bodyPr/>
          <a:lstStyle/>
          <a:p>
            <a:fld id="{95AE4338-550A-4229-82D0-093D8DE92AC4}" type="slidenum">
              <a:rPr lang="sl-SI" sz="1600" dirty="0">
                <a:solidFill>
                  <a:schemeClr val="bg1"/>
                </a:solidFill>
                <a:latin typeface="Garamond" panose="02020404030301010803" pitchFamily="18" charset="0"/>
              </a:rPr>
              <a:t>32</a:t>
            </a:fld>
            <a:endParaRPr lang="sl-SI" sz="1600" dirty="0">
              <a:solidFill>
                <a:schemeClr val="bg1"/>
              </a:solidFill>
              <a:latin typeface="Garamond" panose="02020404030301010803" pitchFamily="18" charset="0"/>
            </a:endParaRPr>
          </a:p>
        </p:txBody>
      </p:sp>
      <p:sp>
        <p:nvSpPr>
          <p:cNvPr id="5" name="Označba mesta vsebine 2"/>
          <p:cNvSpPr>
            <a:spLocks noGrp="1"/>
          </p:cNvSpPr>
          <p:nvPr>
            <p:ph idx="1"/>
          </p:nvPr>
        </p:nvSpPr>
        <p:spPr>
          <a:xfrm>
            <a:off x="463874" y="1976431"/>
            <a:ext cx="11506453" cy="4331428"/>
          </a:xfrm>
        </p:spPr>
        <p:txBody>
          <a:bodyPr>
            <a:normAutofit/>
          </a:bodyPr>
          <a:lstStyle/>
          <a:p>
            <a:pPr>
              <a:lnSpc>
                <a:spcPct val="120000"/>
              </a:lnSpc>
              <a:spcBef>
                <a:spcPts val="536"/>
              </a:spcBef>
              <a:buClr>
                <a:srgbClr val="FF0000"/>
              </a:buClr>
              <a:buSzPct val="70000"/>
              <a:buFont typeface="Wingdings" panose="05000000000000000000" pitchFamily="2" charset="2"/>
              <a:buChar char="§"/>
              <a:defRPr/>
            </a:pPr>
            <a:r>
              <a:rPr lang="sl-SI" dirty="0">
                <a:solidFill>
                  <a:srgbClr val="C00000"/>
                </a:solidFill>
                <a:latin typeface="Garamond"/>
                <a:cs typeface="Garamond"/>
                <a:sym typeface="Garamond" pitchFamily="18" charset="0"/>
              </a:rPr>
              <a:t>Lovro</a:t>
            </a:r>
            <a:r>
              <a:rPr lang="sl-SI" dirty="0">
                <a:latin typeface="Garamond"/>
                <a:cs typeface="Garamond"/>
                <a:sym typeface="Garamond" pitchFamily="18" charset="0"/>
              </a:rPr>
              <a:t> je bil samo nepozoren, ne?</a:t>
            </a:r>
          </a:p>
          <a:p>
            <a:pPr>
              <a:lnSpc>
                <a:spcPct val="120000"/>
              </a:lnSpc>
              <a:spcBef>
                <a:spcPts val="536"/>
              </a:spcBef>
              <a:buClr>
                <a:srgbClr val="FF0000"/>
              </a:buClr>
              <a:buSzPct val="70000"/>
              <a:buFont typeface="Wingdings" panose="05000000000000000000" pitchFamily="2" charset="2"/>
              <a:buChar char="§"/>
              <a:defRPr/>
            </a:pPr>
            <a:r>
              <a:rPr lang="sl-SI" dirty="0">
                <a:latin typeface="Garamond"/>
                <a:cs typeface="Garamond"/>
                <a:sym typeface="Garamond" pitchFamily="18" charset="0"/>
              </a:rPr>
              <a:t>Dovolj bi bilo, če bi pogledal kdo mu je poslal pošto, ne? Pa bi takoj videl, da je ni poslal „Sabin </a:t>
            </a:r>
            <a:r>
              <a:rPr lang="sl-SI" dirty="0" err="1">
                <a:latin typeface="Garamond"/>
                <a:cs typeface="Garamond"/>
                <a:sym typeface="Garamond" pitchFamily="18" charset="0"/>
              </a:rPr>
              <a:t>Yari</a:t>
            </a:r>
            <a:r>
              <a:rPr lang="sl-SI" dirty="0">
                <a:latin typeface="Garamond"/>
                <a:cs typeface="Garamond"/>
                <a:sym typeface="Garamond" pitchFamily="18" charset="0"/>
              </a:rPr>
              <a:t>“.</a:t>
            </a:r>
          </a:p>
          <a:p>
            <a:pPr>
              <a:lnSpc>
                <a:spcPct val="120000"/>
              </a:lnSpc>
              <a:spcBef>
                <a:spcPts val="536"/>
              </a:spcBef>
              <a:buClr>
                <a:srgbClr val="FF0000"/>
              </a:buClr>
              <a:buSzPct val="70000"/>
              <a:buFont typeface="Wingdings" panose="05000000000000000000" pitchFamily="2" charset="2"/>
              <a:buChar char="§"/>
              <a:defRPr/>
            </a:pPr>
            <a:r>
              <a:rPr lang="sl-SI" dirty="0">
                <a:latin typeface="Garamond"/>
                <a:cs typeface="Garamond"/>
                <a:sym typeface="Garamond" pitchFamily="18" charset="0"/>
              </a:rPr>
              <a:t>Ne  ? </a:t>
            </a:r>
          </a:p>
        </p:txBody>
      </p:sp>
      <p:sp>
        <p:nvSpPr>
          <p:cNvPr id="3" name="Naslov 1"/>
          <p:cNvSpPr>
            <a:spLocks noGrp="1"/>
          </p:cNvSpPr>
          <p:nvPr>
            <p:ph type="title"/>
          </p:nvPr>
        </p:nvSpPr>
        <p:spPr>
          <a:xfrm>
            <a:off x="387669" y="1307175"/>
            <a:ext cx="7648575" cy="600075"/>
          </a:xfrm>
        </p:spPr>
        <p:txBody>
          <a:bodyPr>
            <a:normAutofit/>
          </a:bodyPr>
          <a:lstStyle/>
          <a:p>
            <a:r>
              <a:rPr lang="en-US" sz="3600" dirty="0" err="1">
                <a:solidFill>
                  <a:srgbClr val="E12F29"/>
                </a:solidFill>
                <a:latin typeface="Garamond" panose="02020404030301010803" pitchFamily="18" charset="0"/>
              </a:rPr>
              <a:t>Elektronska</a:t>
            </a:r>
            <a:r>
              <a:rPr lang="en-US" sz="3600" dirty="0">
                <a:solidFill>
                  <a:srgbClr val="E12F29"/>
                </a:solidFill>
                <a:latin typeface="Garamond" panose="02020404030301010803" pitchFamily="18" charset="0"/>
              </a:rPr>
              <a:t> po</a:t>
            </a:r>
            <a:r>
              <a:rPr lang="sl-SI" sz="3600" dirty="0" err="1">
                <a:solidFill>
                  <a:srgbClr val="E12F29"/>
                </a:solidFill>
                <a:latin typeface="Garamond" panose="02020404030301010803" pitchFamily="18" charset="0"/>
              </a:rPr>
              <a:t>šta</a:t>
            </a:r>
            <a:r>
              <a:rPr lang="sl-SI" sz="3600" dirty="0">
                <a:solidFill>
                  <a:srgbClr val="E12F29"/>
                </a:solidFill>
                <a:latin typeface="Garamond" panose="02020404030301010803" pitchFamily="18" charset="0"/>
              </a:rPr>
              <a:t>…</a:t>
            </a:r>
          </a:p>
        </p:txBody>
      </p:sp>
      <p:pic>
        <p:nvPicPr>
          <p:cNvPr id="2" name="FKKT.MAIL.EDITED">
            <a:hlinkClick r:id="" action="ppaction://media"/>
            <a:extLst>
              <a:ext uri="{FF2B5EF4-FFF2-40B4-BE49-F238E27FC236}">
                <a16:creationId xmlns:a16="http://schemas.microsoft.com/office/drawing/2014/main" id="{637228F3-0963-4CE6-B535-897BC4108F9D}"/>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654860" y="85173"/>
            <a:ext cx="8882277" cy="6661708"/>
          </a:xfrm>
          <a:prstGeom prst="rect">
            <a:avLst/>
          </a:prstGeom>
          <a:ln>
            <a:noFill/>
          </a:ln>
          <a:effectLst>
            <a:outerShdw blurRad="190500" algn="tl" rotWithShape="0">
              <a:srgbClr val="000000">
                <a:alpha val="70000"/>
              </a:srgbClr>
            </a:outerShdw>
          </a:effectLst>
        </p:spPr>
      </p:pic>
      <p:sp>
        <p:nvSpPr>
          <p:cNvPr id="13" name="Označba mesta vsebine 2">
            <a:extLst>
              <a:ext uri="{FF2B5EF4-FFF2-40B4-BE49-F238E27FC236}">
                <a16:creationId xmlns:a16="http://schemas.microsoft.com/office/drawing/2014/main" id="{FE3388FB-7B6D-43A7-BF35-9BF778C7F53B}"/>
              </a:ext>
            </a:extLst>
          </p:cNvPr>
          <p:cNvSpPr txBox="1">
            <a:spLocks/>
          </p:cNvSpPr>
          <p:nvPr/>
        </p:nvSpPr>
        <p:spPr>
          <a:xfrm>
            <a:off x="451895" y="6411716"/>
            <a:ext cx="11288209" cy="365126"/>
          </a:xfrm>
          <a:prstGeom prst="rect">
            <a:avLst/>
          </a:prstGeom>
        </p:spPr>
        <p:txBody>
          <a:bodyPr vert="horz" lIns="91440" tIns="45720" rIns="91440" bIns="45720" rtlCol="0">
            <a:normAutofit lnSpcReduction="10000"/>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536"/>
              </a:spcBef>
              <a:buClr>
                <a:srgbClr val="FF0000"/>
              </a:buClr>
              <a:buSzPct val="70000"/>
              <a:buNone/>
              <a:defRPr/>
            </a:pPr>
            <a:r>
              <a:rPr lang="en-US" sz="2000" dirty="0">
                <a:latin typeface="Garamond"/>
                <a:cs typeface="Garamond"/>
                <a:sym typeface="Garamond" pitchFamily="18" charset="0"/>
              </a:rPr>
              <a:t>david.modic@fri.uni-lj.si</a:t>
            </a:r>
            <a:endParaRPr lang="sl-SI" sz="2000" dirty="0">
              <a:latin typeface="Garamond"/>
              <a:cs typeface="Garamond"/>
              <a:sym typeface="Garamond" pitchFamily="18" charset="0"/>
            </a:endParaRPr>
          </a:p>
          <a:p>
            <a:pPr algn="ctr">
              <a:spcBef>
                <a:spcPts val="536"/>
              </a:spcBef>
              <a:buClr>
                <a:srgbClr val="FF0000"/>
              </a:buClr>
              <a:buSzPct val="70000"/>
              <a:buFont typeface="Wingdings" panose="05000000000000000000" pitchFamily="2" charset="2"/>
              <a:buChar char="§"/>
              <a:defRPr/>
            </a:pPr>
            <a:endParaRPr lang="sl-SI" sz="2000" dirty="0">
              <a:latin typeface="Garamond"/>
              <a:cs typeface="Garamond"/>
              <a:sym typeface="Garamond" pitchFamily="18" charset="0"/>
            </a:endParaRPr>
          </a:p>
        </p:txBody>
      </p:sp>
      <p:pic>
        <p:nvPicPr>
          <p:cNvPr id="6" name="Picture 5">
            <a:extLst>
              <a:ext uri="{FF2B5EF4-FFF2-40B4-BE49-F238E27FC236}">
                <a16:creationId xmlns:a16="http://schemas.microsoft.com/office/drawing/2014/main" id="{4D5CFDB6-3F59-443F-9366-2C3AD12B9BB3}"/>
              </a:ext>
            </a:extLst>
          </p:cNvPr>
          <p:cNvPicPr>
            <a:picLocks noChangeAspect="1"/>
          </p:cNvPicPr>
          <p:nvPr/>
        </p:nvPicPr>
        <p:blipFill>
          <a:blip r:embed="rId6"/>
          <a:stretch>
            <a:fillRect/>
          </a:stretch>
        </p:blipFill>
        <p:spPr>
          <a:xfrm>
            <a:off x="1188003" y="3756658"/>
            <a:ext cx="196532" cy="198716"/>
          </a:xfrm>
          <a:prstGeom prst="rect">
            <a:avLst/>
          </a:prstGeom>
        </p:spPr>
      </p:pic>
      <p:pic>
        <p:nvPicPr>
          <p:cNvPr id="10" name="Picture 9" descr="A screenshot of a computer&#10;&#10;Description automatically generated">
            <a:extLst>
              <a:ext uri="{FF2B5EF4-FFF2-40B4-BE49-F238E27FC236}">
                <a16:creationId xmlns:a16="http://schemas.microsoft.com/office/drawing/2014/main" id="{646666F7-56CE-4FB3-A68C-45D01230C292}"/>
              </a:ext>
            </a:extLst>
          </p:cNvPr>
          <p:cNvPicPr>
            <a:picLocks noChangeAspect="1"/>
          </p:cNvPicPr>
          <p:nvPr/>
        </p:nvPicPr>
        <p:blipFill rotWithShape="1">
          <a:blip r:embed="rId7">
            <a:extLst>
              <a:ext uri="{28A0092B-C50C-407E-A947-70E740481C1C}">
                <a14:useLocalDpi xmlns:a14="http://schemas.microsoft.com/office/drawing/2010/main" val="0"/>
              </a:ext>
            </a:extLst>
          </a:blip>
          <a:srcRect l="1167" t="6625" r="71333" b="25091"/>
          <a:stretch/>
        </p:blipFill>
        <p:spPr>
          <a:xfrm>
            <a:off x="2270348" y="231451"/>
            <a:ext cx="7651300" cy="633286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49296211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childTnLst>
                                </p:cTn>
                              </p:par>
                              <p:par>
                                <p:cTn id="21" presetID="1" presetClass="mediacall" presetSubtype="0" fill="hold" nodeType="withEffect">
                                  <p:stCondLst>
                                    <p:cond delay="0"/>
                                  </p:stCondLst>
                                  <p:childTnLst>
                                    <p:cmd type="call" cmd="playFrom(0.0)">
                                      <p:cBhvr>
                                        <p:cTn id="22" dur="59177" fill="hold"/>
                                        <p:tgtEl>
                                          <p:spTgt spid="2"/>
                                        </p:tgtEl>
                                      </p:cBhvr>
                                    </p:cmd>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par>
                                <p:cTn id="27" presetID="1" presetClass="exit" presetSubtype="0" fill="hold" nodeType="withEffect">
                                  <p:stCondLst>
                                    <p:cond delay="0"/>
                                  </p:stCondLst>
                                  <p:childTnLst>
                                    <p:set>
                                      <p:cBhvr>
                                        <p:cTn id="28" dur="1" fill="hold">
                                          <p:stCondLst>
                                            <p:cond delay="0"/>
                                          </p:stCondLst>
                                        </p:cTn>
                                        <p:tgtEl>
                                          <p:spTgt spid="2"/>
                                        </p:tgtEl>
                                        <p:attrNameLst>
                                          <p:attrName>style.visibility</p:attrName>
                                        </p:attrNameLst>
                                      </p:cBhvr>
                                      <p:to>
                                        <p:strVal val="hidden"/>
                                      </p:to>
                                    </p:set>
                                    <p:cmd type="call" cmd="stop">
                                      <p:cBhvr>
                                        <p:cTn id="29" dur="1">
                                          <p:stCondLst>
                                            <p:cond delay="0"/>
                                          </p:stCondLst>
                                        </p:cTn>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30" fill="hold" display="0">
                  <p:stCondLst>
                    <p:cond delay="indefinite"/>
                  </p:stCondLst>
                </p:cTn>
                <p:tgtEl>
                  <p:spTgt spid="2"/>
                </p:tgtEl>
              </p:cMediaNode>
            </p:vide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značba mesta številke diapozitiva 3"/>
          <p:cNvSpPr>
            <a:spLocks noGrp="1"/>
          </p:cNvSpPr>
          <p:nvPr>
            <p:ph type="sldNum" sz="quarter" idx="12"/>
          </p:nvPr>
        </p:nvSpPr>
        <p:spPr>
          <a:xfrm>
            <a:off x="11192932" y="6381756"/>
            <a:ext cx="703083" cy="365125"/>
          </a:xfrm>
        </p:spPr>
        <p:txBody>
          <a:bodyPr/>
          <a:lstStyle/>
          <a:p>
            <a:fld id="{95AE4338-550A-4229-82D0-093D8DE92AC4}" type="slidenum">
              <a:rPr lang="sl-SI" sz="1600" dirty="0">
                <a:solidFill>
                  <a:schemeClr val="bg1"/>
                </a:solidFill>
                <a:latin typeface="Garamond" panose="02020404030301010803" pitchFamily="18" charset="0"/>
              </a:rPr>
              <a:t>33</a:t>
            </a:fld>
            <a:endParaRPr lang="sl-SI" sz="1600" dirty="0">
              <a:solidFill>
                <a:schemeClr val="bg1"/>
              </a:solidFill>
              <a:latin typeface="Garamond" panose="02020404030301010803" pitchFamily="18" charset="0"/>
            </a:endParaRPr>
          </a:p>
        </p:txBody>
      </p:sp>
      <p:sp>
        <p:nvSpPr>
          <p:cNvPr id="3" name="Naslov 1"/>
          <p:cNvSpPr>
            <a:spLocks noGrp="1"/>
          </p:cNvSpPr>
          <p:nvPr>
            <p:ph type="title"/>
          </p:nvPr>
        </p:nvSpPr>
        <p:spPr>
          <a:xfrm>
            <a:off x="387669" y="1307175"/>
            <a:ext cx="7648575" cy="600075"/>
          </a:xfrm>
        </p:spPr>
        <p:txBody>
          <a:bodyPr>
            <a:normAutofit/>
          </a:bodyPr>
          <a:lstStyle/>
          <a:p>
            <a:r>
              <a:rPr lang="sl-SI" sz="3600" dirty="0">
                <a:solidFill>
                  <a:srgbClr val="E12F29"/>
                </a:solidFill>
                <a:latin typeface="Garamond" panose="02020404030301010803" pitchFamily="18" charset="0"/>
              </a:rPr>
              <a:t>Kaj se zgodi? </a:t>
            </a:r>
          </a:p>
        </p:txBody>
      </p:sp>
      <p:sp>
        <p:nvSpPr>
          <p:cNvPr id="5" name="Označba mesta vsebine 2"/>
          <p:cNvSpPr>
            <a:spLocks noGrp="1"/>
          </p:cNvSpPr>
          <p:nvPr>
            <p:ph idx="1"/>
          </p:nvPr>
        </p:nvSpPr>
        <p:spPr>
          <a:xfrm>
            <a:off x="463874" y="1976431"/>
            <a:ext cx="11506453" cy="4331428"/>
          </a:xfrm>
        </p:spPr>
        <p:txBody>
          <a:bodyPr>
            <a:normAutofit/>
          </a:bodyPr>
          <a:lstStyle/>
          <a:p>
            <a:pPr>
              <a:lnSpc>
                <a:spcPct val="120000"/>
              </a:lnSpc>
              <a:spcBef>
                <a:spcPts val="536"/>
              </a:spcBef>
              <a:buClr>
                <a:srgbClr val="FF0000"/>
              </a:buClr>
              <a:buSzPct val="70000"/>
              <a:buFont typeface="Wingdings" panose="05000000000000000000" pitchFamily="2" charset="2"/>
              <a:buChar char="§"/>
              <a:defRPr/>
            </a:pPr>
            <a:r>
              <a:rPr lang="sl-SI" dirty="0">
                <a:latin typeface="Garamond"/>
                <a:cs typeface="Garamond"/>
                <a:sym typeface="Garamond" pitchFamily="18" charset="0"/>
              </a:rPr>
              <a:t>Lovro potrdi povezavo. Počasi se nalaga, zato Lovro postane nervozen, in…</a:t>
            </a:r>
          </a:p>
        </p:txBody>
      </p:sp>
      <p:sp>
        <p:nvSpPr>
          <p:cNvPr id="13" name="Označba mesta vsebine 2">
            <a:extLst>
              <a:ext uri="{FF2B5EF4-FFF2-40B4-BE49-F238E27FC236}">
                <a16:creationId xmlns:a16="http://schemas.microsoft.com/office/drawing/2014/main" id="{FE3388FB-7B6D-43A7-BF35-9BF778C7F53B}"/>
              </a:ext>
            </a:extLst>
          </p:cNvPr>
          <p:cNvSpPr txBox="1">
            <a:spLocks/>
          </p:cNvSpPr>
          <p:nvPr/>
        </p:nvSpPr>
        <p:spPr>
          <a:xfrm>
            <a:off x="451895" y="6411716"/>
            <a:ext cx="11288209" cy="365126"/>
          </a:xfrm>
          <a:prstGeom prst="rect">
            <a:avLst/>
          </a:prstGeom>
        </p:spPr>
        <p:txBody>
          <a:bodyPr vert="horz" lIns="91440" tIns="45720" rIns="91440" bIns="45720" rtlCol="0">
            <a:normAutofit lnSpcReduction="10000"/>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536"/>
              </a:spcBef>
              <a:buClr>
                <a:srgbClr val="FF0000"/>
              </a:buClr>
              <a:buSzPct val="70000"/>
              <a:buNone/>
              <a:defRPr/>
            </a:pPr>
            <a:r>
              <a:rPr lang="en-US" sz="2000" dirty="0">
                <a:latin typeface="Garamond"/>
                <a:cs typeface="Garamond"/>
                <a:sym typeface="Garamond" pitchFamily="18" charset="0"/>
              </a:rPr>
              <a:t>david.modic@fri.uni-lj.si</a:t>
            </a:r>
            <a:endParaRPr lang="sl-SI" sz="2000" dirty="0">
              <a:latin typeface="Garamond"/>
              <a:cs typeface="Garamond"/>
              <a:sym typeface="Garamond" pitchFamily="18" charset="0"/>
            </a:endParaRPr>
          </a:p>
          <a:p>
            <a:pPr algn="ctr">
              <a:spcBef>
                <a:spcPts val="536"/>
              </a:spcBef>
              <a:buClr>
                <a:srgbClr val="FF0000"/>
              </a:buClr>
              <a:buSzPct val="70000"/>
              <a:buFont typeface="Wingdings" panose="05000000000000000000" pitchFamily="2" charset="2"/>
              <a:buChar char="§"/>
              <a:defRPr/>
            </a:pPr>
            <a:endParaRPr lang="sl-SI" sz="2000" dirty="0">
              <a:latin typeface="Garamond"/>
              <a:cs typeface="Garamond"/>
              <a:sym typeface="Garamond" pitchFamily="18" charset="0"/>
            </a:endParaRPr>
          </a:p>
        </p:txBody>
      </p:sp>
      <p:pic>
        <p:nvPicPr>
          <p:cNvPr id="6" name="Picture 5">
            <a:extLst>
              <a:ext uri="{FF2B5EF4-FFF2-40B4-BE49-F238E27FC236}">
                <a16:creationId xmlns:a16="http://schemas.microsoft.com/office/drawing/2014/main" id="{5A234C9A-FBA3-4F7F-A4D7-E6CDF1C70C21}"/>
              </a:ext>
            </a:extLst>
          </p:cNvPr>
          <p:cNvPicPr>
            <a:picLocks noChangeAspect="1"/>
          </p:cNvPicPr>
          <p:nvPr/>
        </p:nvPicPr>
        <p:blipFill>
          <a:blip r:embed="rId3"/>
          <a:stretch>
            <a:fillRect/>
          </a:stretch>
        </p:blipFill>
        <p:spPr>
          <a:xfrm>
            <a:off x="1994393" y="2692738"/>
            <a:ext cx="8203212" cy="3385608"/>
          </a:xfrm>
          <a:prstGeom prst="rect">
            <a:avLst/>
          </a:prstGeom>
        </p:spPr>
      </p:pic>
    </p:spTree>
    <p:extLst>
      <p:ext uri="{BB962C8B-B14F-4D97-AF65-F5344CB8AC3E}">
        <p14:creationId xmlns:p14="http://schemas.microsoft.com/office/powerpoint/2010/main" val="2859103595"/>
      </p:ext>
    </p:extLst>
  </p:cSld>
  <p:clrMapOvr>
    <a:masterClrMapping/>
  </p:clrMapOvr>
  <p:transition spd="slow">
    <p:push dir="u"/>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značba mesta številke diapozitiva 3"/>
          <p:cNvSpPr>
            <a:spLocks noGrp="1"/>
          </p:cNvSpPr>
          <p:nvPr>
            <p:ph type="sldNum" sz="quarter" idx="12"/>
          </p:nvPr>
        </p:nvSpPr>
        <p:spPr>
          <a:xfrm>
            <a:off x="11192932" y="6381756"/>
            <a:ext cx="703083" cy="365125"/>
          </a:xfrm>
        </p:spPr>
        <p:txBody>
          <a:bodyPr/>
          <a:lstStyle/>
          <a:p>
            <a:fld id="{95AE4338-550A-4229-82D0-093D8DE92AC4}" type="slidenum">
              <a:rPr lang="sl-SI" sz="1600" dirty="0">
                <a:solidFill>
                  <a:schemeClr val="bg1"/>
                </a:solidFill>
                <a:latin typeface="Garamond" panose="02020404030301010803" pitchFamily="18" charset="0"/>
              </a:rPr>
              <a:t>34</a:t>
            </a:fld>
            <a:endParaRPr lang="sl-SI" sz="1600" dirty="0">
              <a:solidFill>
                <a:schemeClr val="bg1"/>
              </a:solidFill>
              <a:latin typeface="Garamond" panose="02020404030301010803" pitchFamily="18" charset="0"/>
            </a:endParaRPr>
          </a:p>
        </p:txBody>
      </p:sp>
      <p:sp>
        <p:nvSpPr>
          <p:cNvPr id="3" name="Naslov 1"/>
          <p:cNvSpPr>
            <a:spLocks noGrp="1"/>
          </p:cNvSpPr>
          <p:nvPr>
            <p:ph type="title"/>
          </p:nvPr>
        </p:nvSpPr>
        <p:spPr>
          <a:xfrm>
            <a:off x="387669" y="1307175"/>
            <a:ext cx="7648575" cy="600075"/>
          </a:xfrm>
        </p:spPr>
        <p:txBody>
          <a:bodyPr>
            <a:normAutofit/>
          </a:bodyPr>
          <a:lstStyle/>
          <a:p>
            <a:r>
              <a:rPr lang="sl-SI" sz="3600" dirty="0">
                <a:solidFill>
                  <a:srgbClr val="E12F29"/>
                </a:solidFill>
                <a:latin typeface="Garamond" panose="02020404030301010803" pitchFamily="18" charset="0"/>
              </a:rPr>
              <a:t>Kaj se zgodi? </a:t>
            </a:r>
          </a:p>
        </p:txBody>
      </p:sp>
      <p:sp>
        <p:nvSpPr>
          <p:cNvPr id="5" name="Označba mesta vsebine 2"/>
          <p:cNvSpPr>
            <a:spLocks noGrp="1"/>
          </p:cNvSpPr>
          <p:nvPr>
            <p:ph idx="1"/>
          </p:nvPr>
        </p:nvSpPr>
        <p:spPr>
          <a:xfrm>
            <a:off x="463874" y="1976431"/>
            <a:ext cx="11506453" cy="4331428"/>
          </a:xfrm>
        </p:spPr>
        <p:txBody>
          <a:bodyPr>
            <a:normAutofit/>
          </a:bodyPr>
          <a:lstStyle/>
          <a:p>
            <a:pPr>
              <a:lnSpc>
                <a:spcPct val="120000"/>
              </a:lnSpc>
              <a:spcBef>
                <a:spcPts val="536"/>
              </a:spcBef>
              <a:buClr>
                <a:srgbClr val="FF0000"/>
              </a:buClr>
              <a:buSzPct val="70000"/>
              <a:buFont typeface="Wingdings" panose="05000000000000000000" pitchFamily="2" charset="2"/>
              <a:buChar char="§"/>
              <a:defRPr/>
            </a:pPr>
            <a:r>
              <a:rPr lang="it-IT" dirty="0" err="1">
                <a:latin typeface="Garamond"/>
                <a:cs typeface="Garamond"/>
                <a:sym typeface="Garamond" pitchFamily="18" charset="0"/>
              </a:rPr>
              <a:t>Lovro</a:t>
            </a:r>
            <a:r>
              <a:rPr lang="it-IT" dirty="0">
                <a:latin typeface="Garamond"/>
                <a:cs typeface="Garamond"/>
                <a:sym typeface="Garamond" pitchFamily="18" charset="0"/>
              </a:rPr>
              <a:t> se </a:t>
            </a:r>
            <a:r>
              <a:rPr lang="it-IT" dirty="0" err="1">
                <a:latin typeface="Garamond"/>
                <a:cs typeface="Garamond"/>
                <a:sym typeface="Garamond" pitchFamily="18" charset="0"/>
              </a:rPr>
              <a:t>poveže</a:t>
            </a:r>
            <a:r>
              <a:rPr lang="it-IT" dirty="0">
                <a:latin typeface="Garamond"/>
                <a:cs typeface="Garamond"/>
                <a:sym typeface="Garamond" pitchFamily="18" charset="0"/>
              </a:rPr>
              <a:t> </a:t>
            </a:r>
            <a:r>
              <a:rPr lang="it-IT" dirty="0" err="1">
                <a:latin typeface="Garamond"/>
                <a:cs typeface="Garamond"/>
                <a:sym typeface="Garamond" pitchFamily="18" charset="0"/>
              </a:rPr>
              <a:t>še</a:t>
            </a:r>
            <a:r>
              <a:rPr lang="it-IT" dirty="0">
                <a:latin typeface="Garamond"/>
                <a:cs typeface="Garamond"/>
                <a:sym typeface="Garamond" pitchFamily="18" charset="0"/>
              </a:rPr>
              <a:t> s </a:t>
            </a:r>
            <a:r>
              <a:rPr lang="it-IT" dirty="0" err="1">
                <a:latin typeface="Garamond"/>
                <a:cs typeface="Garamond"/>
                <a:sym typeface="Garamond" pitchFamily="18" charset="0"/>
              </a:rPr>
              <a:t>svojega</a:t>
            </a:r>
            <a:r>
              <a:rPr lang="it-IT" dirty="0">
                <a:latin typeface="Garamond"/>
                <a:cs typeface="Garamond"/>
                <a:sym typeface="Garamond" pitchFamily="18" charset="0"/>
              </a:rPr>
              <a:t> </a:t>
            </a:r>
            <a:r>
              <a:rPr lang="it-IT" dirty="0" err="1">
                <a:latin typeface="Garamond"/>
                <a:cs typeface="Garamond"/>
                <a:sym typeface="Garamond" pitchFamily="18" charset="0"/>
              </a:rPr>
              <a:t>prenosnika</a:t>
            </a:r>
            <a:r>
              <a:rPr lang="it-IT" dirty="0">
                <a:latin typeface="Garamond"/>
                <a:cs typeface="Garamond"/>
                <a:sym typeface="Garamond" pitchFamily="18" charset="0"/>
              </a:rPr>
              <a:t> in </a:t>
            </a:r>
            <a:r>
              <a:rPr lang="it-IT" dirty="0" err="1">
                <a:latin typeface="Garamond"/>
                <a:cs typeface="Garamond"/>
                <a:sym typeface="Garamond" pitchFamily="18" charset="0"/>
              </a:rPr>
              <a:t>svojega</a:t>
            </a:r>
            <a:r>
              <a:rPr lang="it-IT" dirty="0">
                <a:latin typeface="Garamond"/>
                <a:cs typeface="Garamond"/>
                <a:sym typeface="Garamond" pitchFamily="18" charset="0"/>
              </a:rPr>
              <a:t> telefona!</a:t>
            </a:r>
            <a:endParaRPr lang="sl-SI" dirty="0">
              <a:latin typeface="Garamond"/>
              <a:cs typeface="Garamond"/>
              <a:sym typeface="Garamond" pitchFamily="18" charset="0"/>
            </a:endParaRPr>
          </a:p>
        </p:txBody>
      </p:sp>
      <p:sp>
        <p:nvSpPr>
          <p:cNvPr id="13" name="Označba mesta vsebine 2">
            <a:extLst>
              <a:ext uri="{FF2B5EF4-FFF2-40B4-BE49-F238E27FC236}">
                <a16:creationId xmlns:a16="http://schemas.microsoft.com/office/drawing/2014/main" id="{FE3388FB-7B6D-43A7-BF35-9BF778C7F53B}"/>
              </a:ext>
            </a:extLst>
          </p:cNvPr>
          <p:cNvSpPr txBox="1">
            <a:spLocks/>
          </p:cNvSpPr>
          <p:nvPr/>
        </p:nvSpPr>
        <p:spPr>
          <a:xfrm>
            <a:off x="451895" y="6411716"/>
            <a:ext cx="11288209" cy="365126"/>
          </a:xfrm>
          <a:prstGeom prst="rect">
            <a:avLst/>
          </a:prstGeom>
        </p:spPr>
        <p:txBody>
          <a:bodyPr vert="horz" lIns="91440" tIns="45720" rIns="91440" bIns="45720" rtlCol="0">
            <a:normAutofit lnSpcReduction="10000"/>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536"/>
              </a:spcBef>
              <a:buClr>
                <a:srgbClr val="FF0000"/>
              </a:buClr>
              <a:buSzPct val="70000"/>
              <a:buNone/>
              <a:defRPr/>
            </a:pPr>
            <a:r>
              <a:rPr lang="en-US" sz="2000" dirty="0">
                <a:latin typeface="Garamond"/>
                <a:cs typeface="Garamond"/>
                <a:sym typeface="Garamond" pitchFamily="18" charset="0"/>
              </a:rPr>
              <a:t>david.modic@fri.uni-lj.si</a:t>
            </a:r>
            <a:endParaRPr lang="sl-SI" sz="2000" dirty="0">
              <a:latin typeface="Garamond"/>
              <a:cs typeface="Garamond"/>
              <a:sym typeface="Garamond" pitchFamily="18" charset="0"/>
            </a:endParaRPr>
          </a:p>
          <a:p>
            <a:pPr algn="ctr">
              <a:spcBef>
                <a:spcPts val="536"/>
              </a:spcBef>
              <a:buClr>
                <a:srgbClr val="FF0000"/>
              </a:buClr>
              <a:buSzPct val="70000"/>
              <a:buFont typeface="Wingdings" panose="05000000000000000000" pitchFamily="2" charset="2"/>
              <a:buChar char="§"/>
              <a:defRPr/>
            </a:pPr>
            <a:endParaRPr lang="sl-SI" sz="2000" dirty="0">
              <a:latin typeface="Garamond"/>
              <a:cs typeface="Garamond"/>
              <a:sym typeface="Garamond" pitchFamily="18" charset="0"/>
            </a:endParaRPr>
          </a:p>
        </p:txBody>
      </p:sp>
      <p:pic>
        <p:nvPicPr>
          <p:cNvPr id="7" name="Picture 6">
            <a:extLst>
              <a:ext uri="{FF2B5EF4-FFF2-40B4-BE49-F238E27FC236}">
                <a16:creationId xmlns:a16="http://schemas.microsoft.com/office/drawing/2014/main" id="{0A4EB580-4A25-487B-BB3C-3C85D13E28A9}"/>
              </a:ext>
            </a:extLst>
          </p:cNvPr>
          <p:cNvPicPr>
            <a:picLocks noChangeAspect="1"/>
          </p:cNvPicPr>
          <p:nvPr/>
        </p:nvPicPr>
        <p:blipFill>
          <a:blip r:embed="rId3"/>
          <a:stretch>
            <a:fillRect/>
          </a:stretch>
        </p:blipFill>
        <p:spPr>
          <a:xfrm>
            <a:off x="2401912" y="2567550"/>
            <a:ext cx="7630376" cy="3149189"/>
          </a:xfrm>
          <a:prstGeom prst="rect">
            <a:avLst/>
          </a:prstGeom>
        </p:spPr>
      </p:pic>
    </p:spTree>
    <p:extLst>
      <p:ext uri="{BB962C8B-B14F-4D97-AF65-F5344CB8AC3E}">
        <p14:creationId xmlns:p14="http://schemas.microsoft.com/office/powerpoint/2010/main" val="680837318"/>
      </p:ext>
    </p:extLst>
  </p:cSld>
  <p:clrMapOvr>
    <a:masterClrMapping/>
  </p:clrMapOvr>
  <p:transition spd="slow">
    <p:push dir="u"/>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značba mesta številke diapozitiva 3"/>
          <p:cNvSpPr>
            <a:spLocks noGrp="1"/>
          </p:cNvSpPr>
          <p:nvPr>
            <p:ph type="sldNum" sz="quarter" idx="12"/>
          </p:nvPr>
        </p:nvSpPr>
        <p:spPr>
          <a:xfrm>
            <a:off x="11192932" y="6381756"/>
            <a:ext cx="703083" cy="365125"/>
          </a:xfrm>
        </p:spPr>
        <p:txBody>
          <a:bodyPr/>
          <a:lstStyle/>
          <a:p>
            <a:fld id="{95AE4338-550A-4229-82D0-093D8DE92AC4}" type="slidenum">
              <a:rPr lang="sl-SI" sz="1600" dirty="0">
                <a:solidFill>
                  <a:schemeClr val="bg1"/>
                </a:solidFill>
                <a:latin typeface="Garamond" panose="02020404030301010803" pitchFamily="18" charset="0"/>
              </a:rPr>
              <a:t>35</a:t>
            </a:fld>
            <a:endParaRPr lang="sl-SI" sz="1600" dirty="0">
              <a:solidFill>
                <a:schemeClr val="bg1"/>
              </a:solidFill>
              <a:latin typeface="Garamond" panose="02020404030301010803" pitchFamily="18" charset="0"/>
            </a:endParaRPr>
          </a:p>
        </p:txBody>
      </p:sp>
      <p:sp>
        <p:nvSpPr>
          <p:cNvPr id="3" name="Naslov 1"/>
          <p:cNvSpPr>
            <a:spLocks noGrp="1"/>
          </p:cNvSpPr>
          <p:nvPr>
            <p:ph type="title"/>
          </p:nvPr>
        </p:nvSpPr>
        <p:spPr>
          <a:xfrm>
            <a:off x="387669" y="1307175"/>
            <a:ext cx="7648575" cy="600075"/>
          </a:xfrm>
        </p:spPr>
        <p:txBody>
          <a:bodyPr>
            <a:normAutofit/>
          </a:bodyPr>
          <a:lstStyle/>
          <a:p>
            <a:r>
              <a:rPr lang="sl-SI" sz="3600" dirty="0">
                <a:solidFill>
                  <a:srgbClr val="E12F29"/>
                </a:solidFill>
                <a:latin typeface="Garamond" panose="02020404030301010803" pitchFamily="18" charset="0"/>
              </a:rPr>
              <a:t>Proces do sedaj</a:t>
            </a:r>
          </a:p>
        </p:txBody>
      </p:sp>
      <p:sp>
        <p:nvSpPr>
          <p:cNvPr id="5" name="Označba mesta vsebine 2"/>
          <p:cNvSpPr>
            <a:spLocks noGrp="1"/>
          </p:cNvSpPr>
          <p:nvPr>
            <p:ph idx="1"/>
          </p:nvPr>
        </p:nvSpPr>
        <p:spPr>
          <a:xfrm>
            <a:off x="463874" y="1976431"/>
            <a:ext cx="11506453" cy="4331428"/>
          </a:xfrm>
        </p:spPr>
        <p:txBody>
          <a:bodyPr>
            <a:normAutofit lnSpcReduction="10000"/>
          </a:bodyPr>
          <a:lstStyle/>
          <a:p>
            <a:pPr>
              <a:lnSpc>
                <a:spcPct val="120000"/>
              </a:lnSpc>
              <a:spcBef>
                <a:spcPts val="536"/>
              </a:spcBef>
              <a:buClr>
                <a:srgbClr val="FF0000"/>
              </a:buClr>
              <a:buSzPct val="70000"/>
              <a:buFont typeface="Wingdings" panose="05000000000000000000" pitchFamily="2" charset="2"/>
              <a:buChar char="§"/>
              <a:defRPr/>
            </a:pPr>
            <a:r>
              <a:rPr lang="sl-SI" dirty="0">
                <a:latin typeface="Garamond"/>
                <a:cs typeface="Garamond"/>
                <a:sym typeface="Garamond" pitchFamily="18" charset="0"/>
              </a:rPr>
              <a:t>TT pridobi informacije o direktorju zadolženem za varnost.</a:t>
            </a:r>
          </a:p>
          <a:p>
            <a:pPr>
              <a:lnSpc>
                <a:spcPct val="120000"/>
              </a:lnSpc>
              <a:spcBef>
                <a:spcPts val="536"/>
              </a:spcBef>
              <a:buClr>
                <a:srgbClr val="FF0000"/>
              </a:buClr>
              <a:buSzPct val="70000"/>
              <a:buFont typeface="Wingdings" panose="05000000000000000000" pitchFamily="2" charset="2"/>
              <a:buChar char="§"/>
              <a:defRPr/>
            </a:pPr>
            <a:r>
              <a:rPr lang="sl-SI" dirty="0">
                <a:latin typeface="Garamond"/>
                <a:cs typeface="Garamond"/>
                <a:sym typeface="Garamond" pitchFamily="18" charset="0"/>
              </a:rPr>
              <a:t>Najdejo njegovo pošto, ime in osebno spletno stran.</a:t>
            </a:r>
          </a:p>
          <a:p>
            <a:pPr>
              <a:lnSpc>
                <a:spcPct val="120000"/>
              </a:lnSpc>
              <a:spcBef>
                <a:spcPts val="536"/>
              </a:spcBef>
              <a:buClr>
                <a:srgbClr val="FF0000"/>
              </a:buClr>
              <a:buSzPct val="70000"/>
              <a:buFont typeface="Wingdings" panose="05000000000000000000" pitchFamily="2" charset="2"/>
              <a:buChar char="§"/>
              <a:defRPr/>
            </a:pPr>
            <a:r>
              <a:rPr lang="sl-SI" dirty="0">
                <a:latin typeface="Garamond"/>
                <a:cs typeface="Garamond"/>
                <a:sym typeface="Garamond" pitchFamily="18" charset="0"/>
              </a:rPr>
              <a:t>Na podlagi teh podatkov in prvotnih napotkov sestavijo mamljivo elektronsko pošto.</a:t>
            </a:r>
          </a:p>
          <a:p>
            <a:pPr>
              <a:lnSpc>
                <a:spcPct val="120000"/>
              </a:lnSpc>
              <a:spcBef>
                <a:spcPts val="536"/>
              </a:spcBef>
              <a:buClr>
                <a:srgbClr val="FF0000"/>
              </a:buClr>
              <a:buSzPct val="70000"/>
              <a:buFont typeface="Wingdings" panose="05000000000000000000" pitchFamily="2" charset="2"/>
              <a:buChar char="§"/>
              <a:defRPr/>
            </a:pPr>
            <a:r>
              <a:rPr lang="sl-SI" dirty="0">
                <a:latin typeface="Garamond"/>
                <a:cs typeface="Garamond"/>
                <a:sym typeface="Garamond" pitchFamily="18" charset="0"/>
              </a:rPr>
              <a:t>Rezultat: </a:t>
            </a:r>
            <a:r>
              <a:rPr lang="sl-SI" b="1" dirty="0">
                <a:latin typeface="Garamond"/>
                <a:cs typeface="Garamond"/>
                <a:sym typeface="Garamond" pitchFamily="18" charset="0"/>
              </a:rPr>
              <a:t>tri naprave direktorja varnosti so zdaj potencialno v lasti TT</a:t>
            </a:r>
            <a:r>
              <a:rPr lang="sl-SI" dirty="0">
                <a:latin typeface="Garamond"/>
                <a:cs typeface="Garamond"/>
                <a:sym typeface="Garamond" pitchFamily="18" charset="0"/>
              </a:rPr>
              <a:t>.</a:t>
            </a:r>
          </a:p>
          <a:p>
            <a:pPr>
              <a:lnSpc>
                <a:spcPct val="120000"/>
              </a:lnSpc>
              <a:spcBef>
                <a:spcPts val="536"/>
              </a:spcBef>
              <a:buClr>
                <a:srgbClr val="FF0000"/>
              </a:buClr>
              <a:buSzPct val="70000"/>
              <a:buFont typeface="Wingdings" panose="05000000000000000000" pitchFamily="2" charset="2"/>
              <a:buChar char="§"/>
              <a:defRPr/>
            </a:pPr>
            <a:r>
              <a:rPr lang="sl-SI" dirty="0">
                <a:latin typeface="Garamond"/>
                <a:cs typeface="Garamond"/>
                <a:sym typeface="Garamond" pitchFamily="18" charset="0"/>
              </a:rPr>
              <a:t>Ker je TT dosleden, se ne ustavi tukaj.</a:t>
            </a:r>
          </a:p>
          <a:p>
            <a:pPr>
              <a:lnSpc>
                <a:spcPct val="120000"/>
              </a:lnSpc>
              <a:spcBef>
                <a:spcPts val="536"/>
              </a:spcBef>
              <a:buClr>
                <a:srgbClr val="FF0000"/>
              </a:buClr>
              <a:buSzPct val="70000"/>
              <a:buFont typeface="Wingdings" panose="05000000000000000000" pitchFamily="2" charset="2"/>
              <a:buChar char="§"/>
              <a:defRPr/>
            </a:pPr>
            <a:r>
              <a:rPr lang="sl-SI" dirty="0">
                <a:latin typeface="Garamond"/>
                <a:cs typeface="Garamond"/>
                <a:sym typeface="Garamond" pitchFamily="18" charset="0"/>
              </a:rPr>
              <a:t>Sedaj bi lahko naložili C&amp;C odjemalca   na Lovrov računalnik.</a:t>
            </a:r>
          </a:p>
          <a:p>
            <a:pPr>
              <a:lnSpc>
                <a:spcPct val="120000"/>
              </a:lnSpc>
              <a:spcBef>
                <a:spcPts val="536"/>
              </a:spcBef>
              <a:buClr>
                <a:srgbClr val="FF0000"/>
              </a:buClr>
              <a:buSzPct val="70000"/>
              <a:buFont typeface="Wingdings" panose="05000000000000000000" pitchFamily="2" charset="2"/>
              <a:buChar char="§"/>
              <a:defRPr/>
            </a:pPr>
            <a:r>
              <a:rPr lang="sl-SI" dirty="0">
                <a:latin typeface="Garamond"/>
                <a:cs typeface="Garamond"/>
                <a:sym typeface="Garamond" pitchFamily="18" charset="0"/>
              </a:rPr>
              <a:t>Vendar TT verjame da naš požarni zid preverja promet in prepozna C&amp;C…</a:t>
            </a:r>
          </a:p>
        </p:txBody>
      </p:sp>
      <p:sp>
        <p:nvSpPr>
          <p:cNvPr id="13" name="Označba mesta vsebine 2">
            <a:extLst>
              <a:ext uri="{FF2B5EF4-FFF2-40B4-BE49-F238E27FC236}">
                <a16:creationId xmlns:a16="http://schemas.microsoft.com/office/drawing/2014/main" id="{FE3388FB-7B6D-43A7-BF35-9BF778C7F53B}"/>
              </a:ext>
            </a:extLst>
          </p:cNvPr>
          <p:cNvSpPr txBox="1">
            <a:spLocks/>
          </p:cNvSpPr>
          <p:nvPr/>
        </p:nvSpPr>
        <p:spPr>
          <a:xfrm>
            <a:off x="451895" y="6411716"/>
            <a:ext cx="11288209" cy="365126"/>
          </a:xfrm>
          <a:prstGeom prst="rect">
            <a:avLst/>
          </a:prstGeom>
        </p:spPr>
        <p:txBody>
          <a:bodyPr vert="horz" lIns="91440" tIns="45720" rIns="91440" bIns="45720" rtlCol="0">
            <a:normAutofit lnSpcReduction="10000"/>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536"/>
              </a:spcBef>
              <a:buClr>
                <a:srgbClr val="FF0000"/>
              </a:buClr>
              <a:buSzPct val="70000"/>
              <a:buNone/>
              <a:defRPr/>
            </a:pPr>
            <a:r>
              <a:rPr lang="en-US" sz="2000" dirty="0">
                <a:latin typeface="Garamond"/>
                <a:cs typeface="Garamond"/>
                <a:sym typeface="Garamond" pitchFamily="18" charset="0"/>
              </a:rPr>
              <a:t>david.modic@fri.uni-lj.si</a:t>
            </a:r>
            <a:endParaRPr lang="sl-SI" sz="2000" dirty="0">
              <a:latin typeface="Garamond"/>
              <a:cs typeface="Garamond"/>
              <a:sym typeface="Garamond" pitchFamily="18" charset="0"/>
            </a:endParaRPr>
          </a:p>
          <a:p>
            <a:pPr algn="ctr">
              <a:spcBef>
                <a:spcPts val="536"/>
              </a:spcBef>
              <a:buClr>
                <a:srgbClr val="FF0000"/>
              </a:buClr>
              <a:buSzPct val="70000"/>
              <a:buFont typeface="Wingdings" panose="05000000000000000000" pitchFamily="2" charset="2"/>
              <a:buChar char="§"/>
              <a:defRPr/>
            </a:pPr>
            <a:endParaRPr lang="sl-SI" sz="2000" dirty="0">
              <a:latin typeface="Garamond"/>
              <a:cs typeface="Garamond"/>
              <a:sym typeface="Garamond" pitchFamily="18" charset="0"/>
            </a:endParaRPr>
          </a:p>
        </p:txBody>
      </p:sp>
      <p:pic>
        <p:nvPicPr>
          <p:cNvPr id="6" name="Picture 5">
            <a:extLst>
              <a:ext uri="{FF2B5EF4-FFF2-40B4-BE49-F238E27FC236}">
                <a16:creationId xmlns:a16="http://schemas.microsoft.com/office/drawing/2014/main" id="{D68E3D27-C771-4723-BDB8-370324F6976A}"/>
              </a:ext>
            </a:extLst>
          </p:cNvPr>
          <p:cNvPicPr>
            <a:picLocks noChangeAspect="1"/>
          </p:cNvPicPr>
          <p:nvPr/>
        </p:nvPicPr>
        <p:blipFill>
          <a:blip r:embed="rId3"/>
          <a:stretch>
            <a:fillRect/>
          </a:stretch>
        </p:blipFill>
        <p:spPr>
          <a:xfrm>
            <a:off x="6036273" y="5232400"/>
            <a:ext cx="192441" cy="194579"/>
          </a:xfrm>
          <a:prstGeom prst="rect">
            <a:avLst/>
          </a:prstGeom>
        </p:spPr>
      </p:pic>
      <p:grpSp>
        <p:nvGrpSpPr>
          <p:cNvPr id="2" name="CandC">
            <a:extLst>
              <a:ext uri="{FF2B5EF4-FFF2-40B4-BE49-F238E27FC236}">
                <a16:creationId xmlns:a16="http://schemas.microsoft.com/office/drawing/2014/main" id="{1F75489C-9948-4724-A3DE-C6E8C1C65DBD}"/>
              </a:ext>
            </a:extLst>
          </p:cNvPr>
          <p:cNvGrpSpPr/>
          <p:nvPr/>
        </p:nvGrpSpPr>
        <p:grpSpPr>
          <a:xfrm>
            <a:off x="463874" y="1401995"/>
            <a:ext cx="10978317" cy="2949525"/>
            <a:chOff x="761787" y="1401995"/>
            <a:chExt cx="10978317" cy="2949525"/>
          </a:xfrm>
        </p:grpSpPr>
        <p:sp>
          <p:nvSpPr>
            <p:cNvPr id="10" name="TextBox 9">
              <a:extLst>
                <a:ext uri="{FF2B5EF4-FFF2-40B4-BE49-F238E27FC236}">
                  <a16:creationId xmlns:a16="http://schemas.microsoft.com/office/drawing/2014/main" id="{DA186ADA-E58D-4284-BCC8-5EBE9E637057}"/>
                </a:ext>
              </a:extLst>
            </p:cNvPr>
            <p:cNvSpPr txBox="1"/>
            <p:nvPr/>
          </p:nvSpPr>
          <p:spPr>
            <a:xfrm>
              <a:off x="761787" y="1401995"/>
              <a:ext cx="10978317" cy="2949525"/>
            </a:xfrm>
            <a:prstGeom prst="rect">
              <a:avLst/>
            </a:prstGeom>
            <a:ln/>
          </p:spPr>
          <p:style>
            <a:lnRef idx="2">
              <a:schemeClr val="dk1">
                <a:shade val="50000"/>
              </a:schemeClr>
            </a:lnRef>
            <a:fillRef idx="1">
              <a:schemeClr val="dk1"/>
            </a:fillRef>
            <a:effectRef idx="0">
              <a:schemeClr val="dk1"/>
            </a:effectRef>
            <a:fontRef idx="minor">
              <a:schemeClr val="lt1"/>
            </a:fontRef>
          </p:style>
          <p:txBody>
            <a:bodyPr wrap="square" rtlCol="0">
              <a:spAutoFit/>
            </a:bodyPr>
            <a:lstStyle/>
            <a:p>
              <a:pPr>
                <a:lnSpc>
                  <a:spcPct val="150000"/>
                </a:lnSpc>
              </a:pPr>
              <a:r>
                <a:rPr lang="sl-SI" dirty="0" err="1">
                  <a:solidFill>
                    <a:srgbClr val="FF0000"/>
                  </a:solidFill>
                  <a:latin typeface="Arial" panose="020B0604020202020204" pitchFamily="34" charset="0"/>
                  <a:cs typeface="Arial" panose="020B0604020202020204" pitchFamily="34" charset="0"/>
                </a:rPr>
                <a:t>Command</a:t>
              </a:r>
              <a:r>
                <a:rPr lang="sl-SI" dirty="0">
                  <a:solidFill>
                    <a:srgbClr val="FF0000"/>
                  </a:solidFill>
                  <a:latin typeface="Arial" panose="020B0604020202020204" pitchFamily="34" charset="0"/>
                  <a:cs typeface="Arial" panose="020B0604020202020204" pitchFamily="34" charset="0"/>
                </a:rPr>
                <a:t> and </a:t>
              </a:r>
              <a:r>
                <a:rPr lang="sl-SI" dirty="0" err="1">
                  <a:solidFill>
                    <a:srgbClr val="FF0000"/>
                  </a:solidFill>
                  <a:latin typeface="Arial" panose="020B0604020202020204" pitchFamily="34" charset="0"/>
                  <a:cs typeface="Arial" panose="020B0604020202020204" pitchFamily="34" charset="0"/>
                </a:rPr>
                <a:t>Control</a:t>
              </a:r>
              <a:r>
                <a:rPr lang="sl-SI" dirty="0">
                  <a:solidFill>
                    <a:srgbClr val="FF0000"/>
                  </a:solidFill>
                  <a:latin typeface="Arial" panose="020B0604020202020204" pitchFamily="34" charset="0"/>
                  <a:cs typeface="Arial" panose="020B0604020202020204" pitchFamily="34" charset="0"/>
                </a:rPr>
                <a:t> (C</a:t>
              </a:r>
              <a:r>
                <a:rPr lang="en-US" dirty="0">
                  <a:solidFill>
                    <a:srgbClr val="FF0000"/>
                  </a:solidFill>
                  <a:latin typeface="Arial" panose="020B0604020202020204" pitchFamily="34" charset="0"/>
                  <a:cs typeface="Arial" panose="020B0604020202020204" pitchFamily="34" charset="0"/>
                </a:rPr>
                <a:t>&amp;</a:t>
              </a:r>
              <a:r>
                <a:rPr lang="sl-SI" dirty="0">
                  <a:solidFill>
                    <a:srgbClr val="FF0000"/>
                  </a:solidFill>
                  <a:latin typeface="Arial" panose="020B0604020202020204" pitchFamily="34" charset="0"/>
                  <a:cs typeface="Arial" panose="020B0604020202020204" pitchFamily="34" charset="0"/>
                </a:rPr>
                <a:t>C) strežnik upravlja okužene naprave na </a:t>
              </a:r>
            </a:p>
            <a:p>
              <a:pPr>
                <a:lnSpc>
                  <a:spcPct val="150000"/>
                </a:lnSpc>
              </a:pPr>
              <a:r>
                <a:rPr lang="sl-SI" dirty="0">
                  <a:solidFill>
                    <a:srgbClr val="FF0000"/>
                  </a:solidFill>
                  <a:latin typeface="Arial" panose="020B0604020202020204" pitchFamily="34" charset="0"/>
                  <a:cs typeface="Arial" panose="020B0604020202020204" pitchFamily="34" charset="0"/>
                </a:rPr>
                <a:t>daljavo. Črni klobuki načeloma uporabljajo C</a:t>
              </a:r>
              <a:r>
                <a:rPr lang="en-US" dirty="0">
                  <a:solidFill>
                    <a:srgbClr val="FF0000"/>
                  </a:solidFill>
                  <a:latin typeface="Arial" panose="020B0604020202020204" pitchFamily="34" charset="0"/>
                  <a:cs typeface="Arial" panose="020B0604020202020204" pitchFamily="34" charset="0"/>
                </a:rPr>
                <a:t>&amp;</a:t>
              </a:r>
              <a:r>
                <a:rPr lang="sl-SI" dirty="0">
                  <a:solidFill>
                    <a:srgbClr val="FF0000"/>
                  </a:solidFill>
                  <a:latin typeface="Arial" panose="020B0604020202020204" pitchFamily="34" charset="0"/>
                  <a:cs typeface="Arial" panose="020B0604020202020204" pitchFamily="34" charset="0"/>
                </a:rPr>
                <a:t>C omrežja da preko njih:</a:t>
              </a:r>
            </a:p>
            <a:p>
              <a:pPr marL="214313" indent="-214313">
                <a:lnSpc>
                  <a:spcPct val="150000"/>
                </a:lnSpc>
                <a:buFontTx/>
                <a:buChar char="-"/>
              </a:pPr>
              <a:r>
                <a:rPr lang="sl-SI" dirty="0">
                  <a:solidFill>
                    <a:srgbClr val="FF0000"/>
                  </a:solidFill>
                  <a:latin typeface="Arial" panose="020B0604020202020204" pitchFamily="34" charset="0"/>
                  <a:ea typeface="Verdana" panose="020B0604030504040204" pitchFamily="34" charset="0"/>
                  <a:cs typeface="Arial" panose="020B0604020202020204" pitchFamily="34" charset="0"/>
                </a:rPr>
                <a:t>Izvajajo </a:t>
              </a:r>
              <a:r>
                <a:rPr lang="sl-SI" dirty="0" err="1">
                  <a:solidFill>
                    <a:srgbClr val="FF0000"/>
                  </a:solidFill>
                  <a:latin typeface="Arial" panose="020B0604020202020204" pitchFamily="34" charset="0"/>
                  <a:ea typeface="Verdana" panose="020B0604030504040204" pitchFamily="34" charset="0"/>
                  <a:cs typeface="Arial" panose="020B0604020202020204" pitchFamily="34" charset="0"/>
                </a:rPr>
                <a:t>DDoS</a:t>
              </a:r>
              <a:r>
                <a:rPr lang="sl-SI" dirty="0">
                  <a:solidFill>
                    <a:srgbClr val="FF0000"/>
                  </a:solidFill>
                  <a:latin typeface="Arial" panose="020B0604020202020204" pitchFamily="34" charset="0"/>
                  <a:ea typeface="Verdana" panose="020B0604030504040204" pitchFamily="34" charset="0"/>
                  <a:cs typeface="Arial" panose="020B0604020202020204" pitchFamily="34" charset="0"/>
                </a:rPr>
                <a:t> napade.</a:t>
              </a:r>
            </a:p>
            <a:p>
              <a:pPr marL="214313" indent="-214313">
                <a:lnSpc>
                  <a:spcPct val="150000"/>
                </a:lnSpc>
                <a:buFontTx/>
                <a:buChar char="-"/>
              </a:pPr>
              <a:r>
                <a:rPr lang="sl-SI" dirty="0">
                  <a:solidFill>
                    <a:srgbClr val="FF0000"/>
                  </a:solidFill>
                  <a:latin typeface="Arial" panose="020B0604020202020204" pitchFamily="34" charset="0"/>
                  <a:ea typeface="Verdana" panose="020B0604030504040204" pitchFamily="34" charset="0"/>
                  <a:cs typeface="Arial" panose="020B0604020202020204" pitchFamily="34" charset="0"/>
                </a:rPr>
                <a:t>Od znotraj napadajo omrežja.</a:t>
              </a:r>
            </a:p>
            <a:p>
              <a:pPr marL="214313" indent="-214313">
                <a:lnSpc>
                  <a:spcPct val="150000"/>
                </a:lnSpc>
                <a:buFontTx/>
                <a:buChar char="-"/>
              </a:pPr>
              <a:r>
                <a:rPr lang="sl-SI" dirty="0">
                  <a:solidFill>
                    <a:srgbClr val="FF0000"/>
                  </a:solidFill>
                  <a:latin typeface="Arial" panose="020B0604020202020204" pitchFamily="34" charset="0"/>
                  <a:ea typeface="Verdana" panose="020B0604030504040204" pitchFamily="34" charset="0"/>
                  <a:cs typeface="Arial" panose="020B0604020202020204" pitchFamily="34" charset="0"/>
                </a:rPr>
                <a:t>Dostopajo do zasebnih podatkov in jih hranijo na infrastrukturi </a:t>
              </a:r>
            </a:p>
            <a:p>
              <a:pPr>
                <a:lnSpc>
                  <a:spcPct val="150000"/>
                </a:lnSpc>
              </a:pPr>
              <a:r>
                <a:rPr lang="sl-SI" dirty="0">
                  <a:solidFill>
                    <a:srgbClr val="FF0000"/>
                  </a:solidFill>
                  <a:latin typeface="Arial" panose="020B0604020202020204" pitchFamily="34" charset="0"/>
                  <a:ea typeface="Verdana" panose="020B0604030504040204" pitchFamily="34" charset="0"/>
                  <a:cs typeface="Arial" panose="020B0604020202020204" pitchFamily="34" charset="0"/>
                </a:rPr>
                <a:t>     podjetja.</a:t>
              </a:r>
            </a:p>
            <a:p>
              <a:pPr marL="214313" indent="-214313">
                <a:lnSpc>
                  <a:spcPct val="150000"/>
                </a:lnSpc>
                <a:buFontTx/>
                <a:buChar char="-"/>
              </a:pPr>
              <a:r>
                <a:rPr lang="sl-SI" dirty="0">
                  <a:solidFill>
                    <a:srgbClr val="FF0000"/>
                  </a:solidFill>
                  <a:latin typeface="Arial" panose="020B0604020202020204" pitchFamily="34" charset="0"/>
                  <a:ea typeface="Verdana" panose="020B0604030504040204" pitchFamily="34" charset="0"/>
                  <a:cs typeface="Arial" panose="020B0604020202020204" pitchFamily="34" charset="0"/>
                </a:rPr>
                <a:t>Oddajajo </a:t>
              </a:r>
              <a:r>
                <a:rPr lang="sl-SI" dirty="0" err="1">
                  <a:solidFill>
                    <a:srgbClr val="FF0000"/>
                  </a:solidFill>
                  <a:latin typeface="Arial" panose="020B0604020202020204" pitchFamily="34" charset="0"/>
                  <a:ea typeface="Verdana" panose="020B0604030504040204" pitchFamily="34" charset="0"/>
                  <a:cs typeface="Arial" panose="020B0604020202020204" pitchFamily="34" charset="0"/>
                </a:rPr>
                <a:t>capacitete</a:t>
              </a:r>
              <a:r>
                <a:rPr lang="sl-SI" dirty="0">
                  <a:solidFill>
                    <a:srgbClr val="FF0000"/>
                  </a:solidFill>
                  <a:latin typeface="Arial" panose="020B0604020202020204" pitchFamily="34" charset="0"/>
                  <a:ea typeface="Verdana" panose="020B0604030504040204" pitchFamily="34" charset="0"/>
                  <a:cs typeface="Arial" panose="020B0604020202020204" pitchFamily="34" charset="0"/>
                </a:rPr>
                <a:t> (npr. za rudarjenje kripto valut).</a:t>
              </a:r>
              <a:endParaRPr lang="en-GB" dirty="0">
                <a:solidFill>
                  <a:srgbClr val="FF0000"/>
                </a:solidFill>
                <a:latin typeface="Arial" panose="020B0604020202020204" pitchFamily="34" charset="0"/>
                <a:ea typeface="Verdana" panose="020B0604030504040204" pitchFamily="34" charset="0"/>
                <a:cs typeface="Arial" panose="020B0604020202020204" pitchFamily="34" charset="0"/>
              </a:endParaRPr>
            </a:p>
          </p:txBody>
        </p:sp>
        <p:pic>
          <p:nvPicPr>
            <p:cNvPr id="11" name="Picture 10" descr="A screenshot of a cell phone&#10;&#10;Description generated with very high confidence">
              <a:extLst>
                <a:ext uri="{FF2B5EF4-FFF2-40B4-BE49-F238E27FC236}">
                  <a16:creationId xmlns:a16="http://schemas.microsoft.com/office/drawing/2014/main" id="{2E5892F5-56A7-4D11-8033-3EF9E0DAE063}"/>
                </a:ext>
              </a:extLst>
            </p:cNvPr>
            <p:cNvPicPr>
              <a:picLocks noChangeAspect="1"/>
            </p:cNvPicPr>
            <p:nvPr/>
          </p:nvPicPr>
          <p:blipFill>
            <a:blip r:embed="rId4"/>
            <a:stretch>
              <a:fillRect/>
            </a:stretch>
          </p:blipFill>
          <p:spPr>
            <a:xfrm>
              <a:off x="8036244" y="1757337"/>
              <a:ext cx="3597652" cy="2158592"/>
            </a:xfrm>
            <a:prstGeom prst="rect">
              <a:avLst/>
            </a:prstGeom>
          </p:spPr>
        </p:pic>
      </p:grpSp>
      <p:pic>
        <p:nvPicPr>
          <p:cNvPr id="14" name="Picture 13">
            <a:extLst>
              <a:ext uri="{FF2B5EF4-FFF2-40B4-BE49-F238E27FC236}">
                <a16:creationId xmlns:a16="http://schemas.microsoft.com/office/drawing/2014/main" id="{13D43CD9-82DD-48B4-B978-FD59A1AFF79E}"/>
              </a:ext>
            </a:extLst>
          </p:cNvPr>
          <p:cNvPicPr>
            <a:picLocks noChangeAspect="1"/>
          </p:cNvPicPr>
          <p:nvPr/>
        </p:nvPicPr>
        <p:blipFill>
          <a:blip r:embed="rId3"/>
          <a:stretch>
            <a:fillRect/>
          </a:stretch>
        </p:blipFill>
        <p:spPr>
          <a:xfrm>
            <a:off x="11143542" y="5709920"/>
            <a:ext cx="192441" cy="194579"/>
          </a:xfrm>
          <a:prstGeom prst="rect">
            <a:avLst/>
          </a:prstGeom>
        </p:spPr>
      </p:pic>
      <p:sp>
        <p:nvSpPr>
          <p:cNvPr id="15" name="TextBox 14">
            <a:extLst>
              <a:ext uri="{FF2B5EF4-FFF2-40B4-BE49-F238E27FC236}">
                <a16:creationId xmlns:a16="http://schemas.microsoft.com/office/drawing/2014/main" id="{02F095AE-015D-4B92-B671-B3F8B7A5EA80}"/>
              </a:ext>
            </a:extLst>
          </p:cNvPr>
          <p:cNvSpPr txBox="1"/>
          <p:nvPr/>
        </p:nvSpPr>
        <p:spPr>
          <a:xfrm>
            <a:off x="3886806" y="3667801"/>
            <a:ext cx="6622392" cy="2308324"/>
          </a:xfrm>
          <a:prstGeom prst="rect">
            <a:avLst/>
          </a:prstGeom>
          <a:ln/>
          <a:effectLst>
            <a:glow rad="63500">
              <a:schemeClr val="accent4">
                <a:satMod val="175000"/>
                <a:alpha val="40000"/>
              </a:schemeClr>
            </a:glow>
          </a:effectLst>
        </p:spPr>
        <p:style>
          <a:lnRef idx="2">
            <a:schemeClr val="accent4"/>
          </a:lnRef>
          <a:fillRef idx="1001">
            <a:schemeClr val="dk1"/>
          </a:fillRef>
          <a:effectRef idx="0">
            <a:schemeClr val="accent4"/>
          </a:effectRef>
          <a:fontRef idx="minor">
            <a:schemeClr val="dk1"/>
          </a:fontRef>
        </p:style>
        <p:txBody>
          <a:bodyPr wrap="square" rtlCol="0">
            <a:spAutoFit/>
          </a:bodyPr>
          <a:lstStyle/>
          <a:p>
            <a:pPr marL="342900" indent="-342900">
              <a:buFont typeface="Arial" panose="020B0604020202020204" pitchFamily="34" charset="0"/>
              <a:buChar char="•"/>
            </a:pPr>
            <a:r>
              <a:rPr lang="sl-SI" dirty="0">
                <a:solidFill>
                  <a:schemeClr val="bg1"/>
                </a:solidFill>
                <a:latin typeface="Verdana" panose="020B0604030504040204" pitchFamily="34" charset="0"/>
                <a:ea typeface="Verdana" panose="020B0604030504040204" pitchFamily="34" charset="0"/>
                <a:cs typeface="Arial" panose="020B0604020202020204" pitchFamily="34" charset="0"/>
              </a:rPr>
              <a:t>Pričakovati, da podjetje velikosti Cambridgea izvaja </a:t>
            </a:r>
            <a:r>
              <a:rPr lang="sl-SI" dirty="0" err="1">
                <a:solidFill>
                  <a:schemeClr val="bg1"/>
                </a:solidFill>
                <a:latin typeface="Verdana" panose="020B0604030504040204" pitchFamily="34" charset="0"/>
                <a:ea typeface="Verdana" panose="020B0604030504040204" pitchFamily="34" charset="0"/>
                <a:cs typeface="Arial" panose="020B0604020202020204" pitchFamily="34" charset="0"/>
              </a:rPr>
              <a:t>t.i</a:t>
            </a:r>
            <a:r>
              <a:rPr lang="sl-SI" dirty="0">
                <a:solidFill>
                  <a:schemeClr val="bg1"/>
                </a:solidFill>
                <a:latin typeface="Verdana" panose="020B0604030504040204" pitchFamily="34" charset="0"/>
                <a:ea typeface="Verdana" panose="020B0604030504040204" pitchFamily="34" charset="0"/>
                <a:cs typeface="Arial" panose="020B0604020202020204" pitchFamily="34" charset="0"/>
              </a:rPr>
              <a:t>. </a:t>
            </a:r>
            <a:r>
              <a:rPr lang="sl-SI" dirty="0" err="1">
                <a:solidFill>
                  <a:srgbClr val="E12F29"/>
                </a:solidFill>
                <a:latin typeface="Verdana" panose="020B0604030504040204" pitchFamily="34" charset="0"/>
                <a:ea typeface="Verdana" panose="020B0604030504040204" pitchFamily="34" charset="0"/>
                <a:cs typeface="Arial" panose="020B0604020202020204" pitchFamily="34" charset="0"/>
              </a:rPr>
              <a:t>deep</a:t>
            </a:r>
            <a:r>
              <a:rPr lang="sl-SI" dirty="0">
                <a:solidFill>
                  <a:srgbClr val="E12F29"/>
                </a:solidFill>
                <a:latin typeface="Verdana" panose="020B0604030504040204" pitchFamily="34" charset="0"/>
                <a:ea typeface="Verdana" panose="020B0604030504040204" pitchFamily="34" charset="0"/>
                <a:cs typeface="Arial" panose="020B0604020202020204" pitchFamily="34" charset="0"/>
              </a:rPr>
              <a:t> </a:t>
            </a:r>
            <a:r>
              <a:rPr lang="sl-SI" dirty="0" err="1">
                <a:solidFill>
                  <a:srgbClr val="E12F29"/>
                </a:solidFill>
                <a:latin typeface="Verdana" panose="020B0604030504040204" pitchFamily="34" charset="0"/>
                <a:ea typeface="Verdana" panose="020B0604030504040204" pitchFamily="34" charset="0"/>
                <a:cs typeface="Arial" panose="020B0604020202020204" pitchFamily="34" charset="0"/>
              </a:rPr>
              <a:t>packet</a:t>
            </a:r>
            <a:r>
              <a:rPr lang="sl-SI" dirty="0">
                <a:solidFill>
                  <a:srgbClr val="E12F29"/>
                </a:solidFill>
                <a:latin typeface="Verdana" panose="020B0604030504040204" pitchFamily="34" charset="0"/>
                <a:ea typeface="Verdana" panose="020B0604030504040204" pitchFamily="34" charset="0"/>
                <a:cs typeface="Arial" panose="020B0604020202020204" pitchFamily="34" charset="0"/>
              </a:rPr>
              <a:t> </a:t>
            </a:r>
            <a:r>
              <a:rPr lang="sl-SI" dirty="0" err="1">
                <a:solidFill>
                  <a:srgbClr val="E12F29"/>
                </a:solidFill>
                <a:latin typeface="Verdana" panose="020B0604030504040204" pitchFamily="34" charset="0"/>
                <a:ea typeface="Verdana" panose="020B0604030504040204" pitchFamily="34" charset="0"/>
                <a:cs typeface="Arial" panose="020B0604020202020204" pitchFamily="34" charset="0"/>
              </a:rPr>
              <a:t>inspection</a:t>
            </a:r>
            <a:r>
              <a:rPr lang="sl-SI" dirty="0">
                <a:solidFill>
                  <a:srgbClr val="E12F29"/>
                </a:solidFill>
                <a:latin typeface="Verdana" panose="020B0604030504040204" pitchFamily="34" charset="0"/>
                <a:ea typeface="Verdana" panose="020B0604030504040204" pitchFamily="34" charset="0"/>
                <a:cs typeface="Arial" panose="020B0604020202020204" pitchFamily="34" charset="0"/>
              </a:rPr>
              <a:t> </a:t>
            </a:r>
            <a:r>
              <a:rPr lang="sl-SI" dirty="0">
                <a:solidFill>
                  <a:schemeClr val="bg1"/>
                </a:solidFill>
                <a:latin typeface="Verdana" panose="020B0604030504040204" pitchFamily="34" charset="0"/>
                <a:ea typeface="Verdana" panose="020B0604030504040204" pitchFamily="34" charset="0"/>
                <a:cs typeface="Arial" panose="020B0604020202020204" pitchFamily="34" charset="0"/>
              </a:rPr>
              <a:t>je čisto razumno.</a:t>
            </a:r>
          </a:p>
          <a:p>
            <a:pPr marL="342900" indent="-342900">
              <a:buFont typeface="Arial" panose="020B0604020202020204" pitchFamily="34" charset="0"/>
              <a:buChar char="•"/>
            </a:pPr>
            <a:r>
              <a:rPr lang="sl-SI" dirty="0">
                <a:solidFill>
                  <a:schemeClr val="bg1"/>
                </a:solidFill>
                <a:latin typeface="Verdana" panose="020B0604030504040204" pitchFamily="34" charset="0"/>
                <a:ea typeface="Verdana" panose="020B0604030504040204" pitchFamily="34" charset="0"/>
                <a:cs typeface="Arial" panose="020B0604020202020204" pitchFamily="34" charset="0"/>
              </a:rPr>
              <a:t>Še sploh, če vemo, da Univerza vloži</a:t>
            </a:r>
            <a:r>
              <a:rPr lang="en-US" dirty="0">
                <a:solidFill>
                  <a:schemeClr val="bg1"/>
                </a:solidFill>
                <a:latin typeface="Verdana" panose="020B0604030504040204" pitchFamily="34" charset="0"/>
                <a:ea typeface="Verdana" panose="020B0604030504040204" pitchFamily="34" charset="0"/>
                <a:cs typeface="Arial" panose="020B0604020202020204" pitchFamily="34" charset="0"/>
              </a:rPr>
              <a:t> ~</a:t>
            </a:r>
            <a:r>
              <a:rPr lang="sl-SI" dirty="0">
                <a:solidFill>
                  <a:schemeClr val="bg1"/>
                </a:solidFill>
                <a:latin typeface="Verdana" panose="020B0604030504040204" pitchFamily="34" charset="0"/>
                <a:ea typeface="Verdana" panose="020B0604030504040204" pitchFamily="34" charset="0"/>
                <a:cs typeface="Arial" panose="020B0604020202020204" pitchFamily="34" charset="0"/>
              </a:rPr>
              <a:t>pol milijona funtov v naprave za zaznavanje vdorov.</a:t>
            </a:r>
          </a:p>
          <a:p>
            <a:pPr marL="342900" indent="-342900">
              <a:buFont typeface="Arial" panose="020B0604020202020204" pitchFamily="34" charset="0"/>
              <a:buChar char="•"/>
            </a:pPr>
            <a:r>
              <a:rPr lang="sl-SI" dirty="0">
                <a:solidFill>
                  <a:schemeClr val="bg1"/>
                </a:solidFill>
                <a:latin typeface="Verdana" panose="020B0604030504040204" pitchFamily="34" charset="0"/>
                <a:ea typeface="Verdana" panose="020B0604030504040204" pitchFamily="34" charset="0"/>
                <a:cs typeface="Arial" panose="020B0604020202020204" pitchFamily="34" charset="0"/>
              </a:rPr>
              <a:t>Ampak ne. Ker preverjanje prometa od znotraj na ven </a:t>
            </a:r>
            <a:r>
              <a:rPr lang="sl-SI" i="1" dirty="0">
                <a:solidFill>
                  <a:schemeClr val="bg1"/>
                </a:solidFill>
                <a:latin typeface="Verdana" panose="020B0604030504040204" pitchFamily="34" charset="0"/>
                <a:ea typeface="Verdana" panose="020B0604030504040204" pitchFamily="34" charset="0"/>
                <a:cs typeface="Arial" panose="020B0604020202020204" pitchFamily="34" charset="0"/>
              </a:rPr>
              <a:t>krati</a:t>
            </a:r>
            <a:r>
              <a:rPr lang="en-US" dirty="0">
                <a:solidFill>
                  <a:schemeClr val="bg1"/>
                </a:solidFill>
                <a:latin typeface="Verdana" panose="020B0604030504040204" pitchFamily="34" charset="0"/>
                <a:ea typeface="Verdana" panose="020B0604030504040204" pitchFamily="34" charset="0"/>
                <a:cs typeface="Arial" panose="020B0604020202020204" pitchFamily="34" charset="0"/>
              </a:rPr>
              <a:t> </a:t>
            </a:r>
            <a:r>
              <a:rPr lang="en-US" dirty="0" err="1">
                <a:solidFill>
                  <a:schemeClr val="bg1"/>
                </a:solidFill>
                <a:latin typeface="Verdana" panose="020B0604030504040204" pitchFamily="34" charset="0"/>
                <a:ea typeface="Verdana" panose="020B0604030504040204" pitchFamily="34" charset="0"/>
                <a:cs typeface="Arial" panose="020B0604020202020204" pitchFamily="34" charset="0"/>
              </a:rPr>
              <a:t>akademsko</a:t>
            </a:r>
            <a:r>
              <a:rPr lang="en-US" dirty="0">
                <a:solidFill>
                  <a:schemeClr val="bg1"/>
                </a:solidFill>
                <a:latin typeface="Verdana" panose="020B0604030504040204" pitchFamily="34" charset="0"/>
                <a:ea typeface="Verdana" panose="020B0604030504040204" pitchFamily="34" charset="0"/>
                <a:cs typeface="Arial" panose="020B0604020202020204" pitchFamily="34" charset="0"/>
              </a:rPr>
              <a:t> </a:t>
            </a:r>
            <a:r>
              <a:rPr lang="en-US" dirty="0" err="1">
                <a:solidFill>
                  <a:schemeClr val="bg1"/>
                </a:solidFill>
                <a:latin typeface="Verdana" panose="020B0604030504040204" pitchFamily="34" charset="0"/>
                <a:ea typeface="Verdana" panose="020B0604030504040204" pitchFamily="34" charset="0"/>
                <a:cs typeface="Arial" panose="020B0604020202020204" pitchFamily="34" charset="0"/>
              </a:rPr>
              <a:t>svobodo</a:t>
            </a:r>
            <a:r>
              <a:rPr lang="en-US" dirty="0">
                <a:solidFill>
                  <a:schemeClr val="bg1"/>
                </a:solidFill>
                <a:latin typeface="Verdana" panose="020B0604030504040204" pitchFamily="34" charset="0"/>
                <a:ea typeface="Verdana" panose="020B0604030504040204" pitchFamily="34" charset="0"/>
                <a:cs typeface="Arial" panose="020B0604020202020204" pitchFamily="34" charset="0"/>
              </a:rPr>
              <a:t>.</a:t>
            </a:r>
          </a:p>
          <a:p>
            <a:pPr marL="342900" indent="-342900">
              <a:buFont typeface="Arial" panose="020B0604020202020204" pitchFamily="34" charset="0"/>
              <a:buChar char="•"/>
            </a:pPr>
            <a:r>
              <a:rPr lang="en-US" dirty="0" err="1">
                <a:solidFill>
                  <a:schemeClr val="bg1"/>
                </a:solidFill>
                <a:latin typeface="Verdana" panose="020B0604030504040204" pitchFamily="34" charset="0"/>
                <a:ea typeface="Verdana" panose="020B0604030504040204" pitchFamily="34" charset="0"/>
                <a:cs typeface="Arial" panose="020B0604020202020204" pitchFamily="34" charset="0"/>
              </a:rPr>
              <a:t>Nobene</a:t>
            </a:r>
            <a:r>
              <a:rPr lang="en-US" dirty="0">
                <a:solidFill>
                  <a:schemeClr val="bg1"/>
                </a:solidFill>
                <a:latin typeface="Verdana" panose="020B0604030504040204" pitchFamily="34" charset="0"/>
                <a:ea typeface="Verdana" panose="020B0604030504040204" pitchFamily="34" charset="0"/>
                <a:cs typeface="Arial" panose="020B0604020202020204" pitchFamily="34" charset="0"/>
              </a:rPr>
              <a:t> </a:t>
            </a:r>
            <a:r>
              <a:rPr lang="en-US" dirty="0" err="1">
                <a:solidFill>
                  <a:schemeClr val="bg1"/>
                </a:solidFill>
                <a:latin typeface="Verdana" panose="020B0604030504040204" pitchFamily="34" charset="0"/>
                <a:ea typeface="Verdana" panose="020B0604030504040204" pitchFamily="34" charset="0"/>
                <a:cs typeface="Arial" panose="020B0604020202020204" pitchFamily="34" charset="0"/>
              </a:rPr>
              <a:t>potrebe</a:t>
            </a:r>
            <a:r>
              <a:rPr lang="en-US" dirty="0">
                <a:solidFill>
                  <a:schemeClr val="bg1"/>
                </a:solidFill>
                <a:latin typeface="Verdana" panose="020B0604030504040204" pitchFamily="34" charset="0"/>
                <a:ea typeface="Verdana" panose="020B0604030504040204" pitchFamily="34" charset="0"/>
                <a:cs typeface="Arial" panose="020B0604020202020204" pitchFamily="34" charset="0"/>
              </a:rPr>
              <a:t> </a:t>
            </a:r>
            <a:r>
              <a:rPr lang="en-US" dirty="0" err="1">
                <a:solidFill>
                  <a:schemeClr val="bg1"/>
                </a:solidFill>
                <a:latin typeface="Verdana" panose="020B0604030504040204" pitchFamily="34" charset="0"/>
                <a:ea typeface="Verdana" panose="020B0604030504040204" pitchFamily="34" charset="0"/>
                <a:cs typeface="Arial" panose="020B0604020202020204" pitchFamily="34" charset="0"/>
              </a:rPr>
              <a:t>ni</a:t>
            </a:r>
            <a:r>
              <a:rPr lang="en-US" dirty="0">
                <a:solidFill>
                  <a:schemeClr val="bg1"/>
                </a:solidFill>
                <a:latin typeface="Verdana" panose="020B0604030504040204" pitchFamily="34" charset="0"/>
                <a:ea typeface="Verdana" panose="020B0604030504040204" pitchFamily="34" charset="0"/>
                <a:cs typeface="Arial" panose="020B0604020202020204" pitchFamily="34" charset="0"/>
              </a:rPr>
              <a:t> </a:t>
            </a:r>
            <a:r>
              <a:rPr lang="en-US" dirty="0" err="1">
                <a:solidFill>
                  <a:schemeClr val="bg1"/>
                </a:solidFill>
                <a:latin typeface="Verdana" panose="020B0604030504040204" pitchFamily="34" charset="0"/>
                <a:ea typeface="Verdana" panose="020B0604030504040204" pitchFamily="34" charset="0"/>
                <a:cs typeface="Arial" panose="020B0604020202020204" pitchFamily="34" charset="0"/>
              </a:rPr>
              <a:t>bilo</a:t>
            </a:r>
            <a:r>
              <a:rPr lang="en-US" dirty="0">
                <a:solidFill>
                  <a:schemeClr val="bg1"/>
                </a:solidFill>
                <a:latin typeface="Verdana" panose="020B0604030504040204" pitchFamily="34" charset="0"/>
                <a:ea typeface="Verdana" panose="020B0604030504040204" pitchFamily="34" charset="0"/>
                <a:cs typeface="Arial" panose="020B0604020202020204" pitchFamily="34" charset="0"/>
              </a:rPr>
              <a:t> po </a:t>
            </a:r>
            <a:r>
              <a:rPr lang="en-US" dirty="0" err="1">
                <a:solidFill>
                  <a:schemeClr val="bg1"/>
                </a:solidFill>
                <a:latin typeface="Verdana" panose="020B0604030504040204" pitchFamily="34" charset="0"/>
                <a:ea typeface="Verdana" panose="020B0604030504040204" pitchFamily="34" charset="0"/>
                <a:cs typeface="Arial" panose="020B0604020202020204" pitchFamily="34" charset="0"/>
              </a:rPr>
              <a:t>skrbeh</a:t>
            </a:r>
            <a:r>
              <a:rPr lang="en-US" dirty="0">
                <a:solidFill>
                  <a:schemeClr val="bg1"/>
                </a:solidFill>
                <a:latin typeface="Verdana" panose="020B0604030504040204" pitchFamily="34" charset="0"/>
                <a:ea typeface="Verdana" panose="020B0604030504040204" pitchFamily="34" charset="0"/>
                <a:cs typeface="Arial" panose="020B0604020202020204" pitchFamily="34" charset="0"/>
              </a:rPr>
              <a:t> TT. </a:t>
            </a:r>
            <a:r>
              <a:rPr lang="en-US" dirty="0" err="1">
                <a:solidFill>
                  <a:schemeClr val="bg1"/>
                </a:solidFill>
                <a:latin typeface="Verdana" panose="020B0604030504040204" pitchFamily="34" charset="0"/>
                <a:ea typeface="Verdana" panose="020B0604030504040204" pitchFamily="34" charset="0"/>
                <a:cs typeface="Arial" panose="020B0604020202020204" pitchFamily="34" charset="0"/>
              </a:rPr>
              <a:t>Ampak</a:t>
            </a:r>
            <a:r>
              <a:rPr lang="en-US" dirty="0">
                <a:solidFill>
                  <a:schemeClr val="bg1"/>
                </a:solidFill>
                <a:latin typeface="Verdana" panose="020B0604030504040204" pitchFamily="34" charset="0"/>
                <a:ea typeface="Verdana" panose="020B0604030504040204" pitchFamily="34" charset="0"/>
                <a:cs typeface="Arial" panose="020B0604020202020204" pitchFamily="34" charset="0"/>
              </a:rPr>
              <a:t> </a:t>
            </a:r>
            <a:r>
              <a:rPr lang="en-US" dirty="0" err="1">
                <a:solidFill>
                  <a:schemeClr val="bg1"/>
                </a:solidFill>
                <a:latin typeface="Verdana" panose="020B0604030504040204" pitchFamily="34" charset="0"/>
                <a:ea typeface="Verdana" panose="020B0604030504040204" pitchFamily="34" charset="0"/>
                <a:cs typeface="Arial" panose="020B0604020202020204" pitchFamily="34" charset="0"/>
              </a:rPr>
              <a:t>oni</a:t>
            </a:r>
            <a:r>
              <a:rPr lang="en-US" dirty="0">
                <a:solidFill>
                  <a:schemeClr val="bg1"/>
                </a:solidFill>
                <a:latin typeface="Verdana" panose="020B0604030504040204" pitchFamily="34" charset="0"/>
                <a:ea typeface="Verdana" panose="020B0604030504040204" pitchFamily="34" charset="0"/>
                <a:cs typeface="Arial" panose="020B0604020202020204" pitchFamily="34" charset="0"/>
              </a:rPr>
              <a:t> </a:t>
            </a:r>
            <a:r>
              <a:rPr lang="en-US" dirty="0" err="1">
                <a:solidFill>
                  <a:schemeClr val="bg1"/>
                </a:solidFill>
                <a:latin typeface="Verdana" panose="020B0604030504040204" pitchFamily="34" charset="0"/>
                <a:ea typeface="Verdana" panose="020B0604030504040204" pitchFamily="34" charset="0"/>
                <a:cs typeface="Arial" panose="020B0604020202020204" pitchFamily="34" charset="0"/>
              </a:rPr>
              <a:t>tega</a:t>
            </a:r>
            <a:r>
              <a:rPr lang="en-US" dirty="0">
                <a:solidFill>
                  <a:schemeClr val="bg1"/>
                </a:solidFill>
                <a:latin typeface="Verdana" panose="020B0604030504040204" pitchFamily="34" charset="0"/>
                <a:ea typeface="Verdana" panose="020B0604030504040204" pitchFamily="34" charset="0"/>
                <a:cs typeface="Arial" panose="020B0604020202020204" pitchFamily="34" charset="0"/>
              </a:rPr>
              <a:t> </a:t>
            </a:r>
            <a:r>
              <a:rPr lang="en-US" dirty="0" err="1">
                <a:solidFill>
                  <a:schemeClr val="bg1"/>
                </a:solidFill>
                <a:latin typeface="Verdana" panose="020B0604030504040204" pitchFamily="34" charset="0"/>
                <a:ea typeface="Verdana" panose="020B0604030504040204" pitchFamily="34" charset="0"/>
                <a:cs typeface="Arial" panose="020B0604020202020204" pitchFamily="34" charset="0"/>
              </a:rPr>
              <a:t>niso</a:t>
            </a:r>
            <a:r>
              <a:rPr lang="en-US" dirty="0">
                <a:solidFill>
                  <a:schemeClr val="bg1"/>
                </a:solidFill>
                <a:latin typeface="Verdana" panose="020B0604030504040204" pitchFamily="34" charset="0"/>
                <a:ea typeface="Verdana" panose="020B0604030504040204" pitchFamily="34" charset="0"/>
                <a:cs typeface="Arial" panose="020B0604020202020204" pitchFamily="34" charset="0"/>
              </a:rPr>
              <a:t> </a:t>
            </a:r>
            <a:r>
              <a:rPr lang="en-US" dirty="0" err="1">
                <a:solidFill>
                  <a:schemeClr val="bg1"/>
                </a:solidFill>
                <a:latin typeface="Verdana" panose="020B0604030504040204" pitchFamily="34" charset="0"/>
                <a:ea typeface="Verdana" panose="020B0604030504040204" pitchFamily="34" charset="0"/>
                <a:cs typeface="Arial" panose="020B0604020202020204" pitchFamily="34" charset="0"/>
              </a:rPr>
              <a:t>vedeli</a:t>
            </a:r>
            <a:r>
              <a:rPr lang="en-US" dirty="0">
                <a:solidFill>
                  <a:schemeClr val="bg1"/>
                </a:solidFill>
                <a:latin typeface="Verdana" panose="020B0604030504040204" pitchFamily="34" charset="0"/>
                <a:ea typeface="Verdana" panose="020B0604030504040204" pitchFamily="34" charset="0"/>
                <a:cs typeface="Arial" panose="020B0604020202020204" pitchFamily="34" charset="0"/>
              </a:rPr>
              <a:t>.</a:t>
            </a:r>
            <a:endParaRPr lang="sl-SI" dirty="0">
              <a:solidFill>
                <a:schemeClr val="bg1"/>
              </a:solidFill>
              <a:latin typeface="Verdana" panose="020B0604030504040204" pitchFamily="34" charset="0"/>
              <a:ea typeface="Verdana" panose="020B0604030504040204" pitchFamily="34" charset="0"/>
              <a:cs typeface="Arial" panose="020B0604020202020204" pitchFamily="34" charset="0"/>
            </a:endParaRPr>
          </a:p>
        </p:txBody>
      </p:sp>
    </p:spTree>
    <p:extLst>
      <p:ext uri="{BB962C8B-B14F-4D97-AF65-F5344CB8AC3E}">
        <p14:creationId xmlns:p14="http://schemas.microsoft.com/office/powerpoint/2010/main" val="177352301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5" end="5"/>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6"/>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2"/>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5">
                                            <p:txEl>
                                              <p:pRg st="6" end="6"/>
                                            </p:txEl>
                                          </p:spTgt>
                                        </p:tgtEl>
                                        <p:attrNameLst>
                                          <p:attrName>style.visibility</p:attrName>
                                        </p:attrNameLst>
                                      </p:cBhvr>
                                      <p:to>
                                        <p:strVal val="visible"/>
                                      </p:to>
                                    </p:set>
                                  </p:childTnLst>
                                </p:cTn>
                              </p:par>
                              <p:par>
                                <p:cTn id="37" presetID="1" presetClass="exit" presetSubtype="0" fill="hold" nodeType="withEffect">
                                  <p:stCondLst>
                                    <p:cond delay="0"/>
                                  </p:stCondLst>
                                  <p:childTnLst>
                                    <p:set>
                                      <p:cBhvr>
                                        <p:cTn id="38" dur="1" fill="hold">
                                          <p:stCondLst>
                                            <p:cond delay="0"/>
                                          </p:stCondLst>
                                        </p:cTn>
                                        <p:tgtEl>
                                          <p:spTgt spid="2"/>
                                        </p:tgtEl>
                                        <p:attrNameLst>
                                          <p:attrName>style.visibility</p:attrName>
                                        </p:attrNameLst>
                                      </p:cBhvr>
                                      <p:to>
                                        <p:strVal val="hidden"/>
                                      </p:to>
                                    </p:set>
                                  </p:childTnLst>
                                </p:cTn>
                              </p:par>
                              <p:par>
                                <p:cTn id="39" presetID="1" presetClass="entr" presetSubtype="0" fill="hold" nodeType="withEffect">
                                  <p:stCondLst>
                                    <p:cond delay="0"/>
                                  </p:stCondLst>
                                  <p:childTnLst>
                                    <p:set>
                                      <p:cBhvr>
                                        <p:cTn id="40" dur="1" fill="hold">
                                          <p:stCondLst>
                                            <p:cond delay="0"/>
                                          </p:stCondLst>
                                        </p:cTn>
                                        <p:tgtEl>
                                          <p:spTgt spid="14"/>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značba mesta številke diapozitiva 3"/>
          <p:cNvSpPr>
            <a:spLocks noGrp="1"/>
          </p:cNvSpPr>
          <p:nvPr>
            <p:ph type="sldNum" sz="quarter" idx="12"/>
          </p:nvPr>
        </p:nvSpPr>
        <p:spPr>
          <a:xfrm>
            <a:off x="11192932" y="6381756"/>
            <a:ext cx="703083" cy="365125"/>
          </a:xfrm>
        </p:spPr>
        <p:txBody>
          <a:bodyPr/>
          <a:lstStyle/>
          <a:p>
            <a:fld id="{95AE4338-550A-4229-82D0-093D8DE92AC4}" type="slidenum">
              <a:rPr lang="sl-SI" sz="1600" dirty="0">
                <a:solidFill>
                  <a:schemeClr val="bg1"/>
                </a:solidFill>
                <a:latin typeface="Garamond" panose="02020404030301010803" pitchFamily="18" charset="0"/>
              </a:rPr>
              <a:t>36</a:t>
            </a:fld>
            <a:endParaRPr lang="sl-SI" sz="1600" dirty="0">
              <a:solidFill>
                <a:schemeClr val="bg1"/>
              </a:solidFill>
              <a:latin typeface="Garamond" panose="02020404030301010803" pitchFamily="18" charset="0"/>
            </a:endParaRPr>
          </a:p>
        </p:txBody>
      </p:sp>
      <p:sp>
        <p:nvSpPr>
          <p:cNvPr id="3" name="Naslov 1"/>
          <p:cNvSpPr>
            <a:spLocks noGrp="1"/>
          </p:cNvSpPr>
          <p:nvPr>
            <p:ph type="title"/>
          </p:nvPr>
        </p:nvSpPr>
        <p:spPr>
          <a:xfrm>
            <a:off x="387669" y="1307175"/>
            <a:ext cx="7648575" cy="600075"/>
          </a:xfrm>
        </p:spPr>
        <p:txBody>
          <a:bodyPr>
            <a:normAutofit/>
          </a:bodyPr>
          <a:lstStyle/>
          <a:p>
            <a:r>
              <a:rPr lang="sl-SI" sz="3600" dirty="0">
                <a:solidFill>
                  <a:srgbClr val="E12F29"/>
                </a:solidFill>
                <a:latin typeface="Garamond" panose="02020404030301010803" pitchFamily="18" charset="0"/>
              </a:rPr>
              <a:t>Naslednji korak</a:t>
            </a:r>
          </a:p>
        </p:txBody>
      </p:sp>
      <p:sp>
        <p:nvSpPr>
          <p:cNvPr id="5" name="Označba mesta vsebine 2"/>
          <p:cNvSpPr>
            <a:spLocks noGrp="1"/>
          </p:cNvSpPr>
          <p:nvPr>
            <p:ph idx="1"/>
          </p:nvPr>
        </p:nvSpPr>
        <p:spPr>
          <a:xfrm>
            <a:off x="463874" y="1976431"/>
            <a:ext cx="11506453" cy="4331428"/>
          </a:xfrm>
        </p:spPr>
        <p:txBody>
          <a:bodyPr>
            <a:normAutofit fontScale="92500" lnSpcReduction="10000"/>
          </a:bodyPr>
          <a:lstStyle/>
          <a:p>
            <a:pPr>
              <a:lnSpc>
                <a:spcPct val="120000"/>
              </a:lnSpc>
              <a:spcBef>
                <a:spcPts val="536"/>
              </a:spcBef>
              <a:buClr>
                <a:srgbClr val="FF0000"/>
              </a:buClr>
              <a:buSzPct val="70000"/>
              <a:buFont typeface="Wingdings" panose="05000000000000000000" pitchFamily="2" charset="2"/>
              <a:buChar char="§"/>
              <a:defRPr/>
            </a:pPr>
            <a:r>
              <a:rPr lang="sl-SI" dirty="0">
                <a:latin typeface="Garamond"/>
                <a:cs typeface="Garamond"/>
                <a:sym typeface="Garamond" pitchFamily="18" charset="0"/>
              </a:rPr>
              <a:t>Lovro je oseba zadolžena za varnost. TT ima njegov elektronski naslov. In IP naslove njegovih naprav.</a:t>
            </a:r>
          </a:p>
          <a:p>
            <a:pPr>
              <a:lnSpc>
                <a:spcPct val="120000"/>
              </a:lnSpc>
              <a:spcBef>
                <a:spcPts val="536"/>
              </a:spcBef>
              <a:buClr>
                <a:srgbClr val="FF0000"/>
              </a:buClr>
              <a:buSzPct val="70000"/>
              <a:buFont typeface="Wingdings" panose="05000000000000000000" pitchFamily="2" charset="2"/>
              <a:buChar char="§"/>
              <a:defRPr/>
            </a:pPr>
            <a:r>
              <a:rPr lang="sl-SI" dirty="0">
                <a:latin typeface="Garamond"/>
                <a:cs typeface="Garamond"/>
                <a:sym typeface="Garamond" pitchFamily="18" charset="0"/>
              </a:rPr>
              <a:t>Prej smo videli kako preprosto je poslati elektronsko pošto v tujem imenu. Proces traja približno 1 minuto.</a:t>
            </a:r>
          </a:p>
          <a:p>
            <a:pPr>
              <a:lnSpc>
                <a:spcPct val="120000"/>
              </a:lnSpc>
              <a:spcBef>
                <a:spcPts val="536"/>
              </a:spcBef>
              <a:buClr>
                <a:srgbClr val="FF0000"/>
              </a:buClr>
              <a:buSzPct val="70000"/>
              <a:buFont typeface="Wingdings" panose="05000000000000000000" pitchFamily="2" charset="2"/>
              <a:buChar char="§"/>
              <a:defRPr/>
            </a:pPr>
            <a:r>
              <a:rPr lang="sl-SI" dirty="0">
                <a:latin typeface="Garamond"/>
                <a:cs typeface="Garamond"/>
                <a:sym typeface="Garamond" pitchFamily="18" charset="0"/>
              </a:rPr>
              <a:t>TT pošlje elektronsko pošto tehnični podpori v Lovrovem imenu.</a:t>
            </a:r>
          </a:p>
          <a:p>
            <a:pPr>
              <a:lnSpc>
                <a:spcPct val="120000"/>
              </a:lnSpc>
              <a:spcBef>
                <a:spcPts val="536"/>
              </a:spcBef>
              <a:buClr>
                <a:srgbClr val="FF0000"/>
              </a:buClr>
              <a:buSzPct val="70000"/>
              <a:buFont typeface="Wingdings" panose="05000000000000000000" pitchFamily="2" charset="2"/>
              <a:buChar char="§"/>
              <a:defRPr/>
            </a:pPr>
            <a:r>
              <a:rPr lang="sl-SI" dirty="0">
                <a:latin typeface="Garamond"/>
                <a:cs typeface="Garamond"/>
                <a:sym typeface="Garamond" pitchFamily="18" charset="0"/>
              </a:rPr>
              <a:t>V njej Lovro ukaže, da naj računalnika z Lovrovim IP naslovom ne preverjajo, ker Lovro testira varnost omrežja preko njega. Še sploh naj tehnična služba ignorira C&amp;C promet s tega računalnika, če ga zazna.</a:t>
            </a:r>
          </a:p>
          <a:p>
            <a:pPr>
              <a:lnSpc>
                <a:spcPct val="120000"/>
              </a:lnSpc>
              <a:spcBef>
                <a:spcPts val="536"/>
              </a:spcBef>
              <a:buClr>
                <a:srgbClr val="FF0000"/>
              </a:buClr>
              <a:buSzPct val="70000"/>
              <a:buFont typeface="Wingdings" panose="05000000000000000000" pitchFamily="2" charset="2"/>
              <a:buChar char="§"/>
              <a:defRPr/>
            </a:pPr>
            <a:r>
              <a:rPr lang="sl-SI" dirty="0">
                <a:latin typeface="Garamond"/>
                <a:cs typeface="Garamond"/>
                <a:sym typeface="Garamond" pitchFamily="18" charset="0"/>
              </a:rPr>
              <a:t>Tehnična služba naredi naročeno. Svojega šefu pač ne odrečeš stvari brez razloga.</a:t>
            </a:r>
          </a:p>
          <a:p>
            <a:pPr marL="0" indent="0">
              <a:lnSpc>
                <a:spcPct val="120000"/>
              </a:lnSpc>
              <a:spcBef>
                <a:spcPts val="536"/>
              </a:spcBef>
              <a:buClr>
                <a:srgbClr val="FF0000"/>
              </a:buClr>
              <a:buSzPct val="70000"/>
              <a:buNone/>
              <a:defRPr/>
            </a:pPr>
            <a:endParaRPr lang="sl-SI" dirty="0">
              <a:latin typeface="Garamond"/>
              <a:cs typeface="Garamond"/>
              <a:sym typeface="Garamond" pitchFamily="18" charset="0"/>
            </a:endParaRPr>
          </a:p>
        </p:txBody>
      </p:sp>
      <p:sp>
        <p:nvSpPr>
          <p:cNvPr id="13" name="Označba mesta vsebine 2">
            <a:extLst>
              <a:ext uri="{FF2B5EF4-FFF2-40B4-BE49-F238E27FC236}">
                <a16:creationId xmlns:a16="http://schemas.microsoft.com/office/drawing/2014/main" id="{FE3388FB-7B6D-43A7-BF35-9BF778C7F53B}"/>
              </a:ext>
            </a:extLst>
          </p:cNvPr>
          <p:cNvSpPr txBox="1">
            <a:spLocks/>
          </p:cNvSpPr>
          <p:nvPr/>
        </p:nvSpPr>
        <p:spPr>
          <a:xfrm>
            <a:off x="451895" y="6411716"/>
            <a:ext cx="11288209" cy="365126"/>
          </a:xfrm>
          <a:prstGeom prst="rect">
            <a:avLst/>
          </a:prstGeom>
        </p:spPr>
        <p:txBody>
          <a:bodyPr vert="horz" lIns="91440" tIns="45720" rIns="91440" bIns="45720" rtlCol="0">
            <a:normAutofit lnSpcReduction="10000"/>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536"/>
              </a:spcBef>
              <a:buClr>
                <a:srgbClr val="FF0000"/>
              </a:buClr>
              <a:buSzPct val="70000"/>
              <a:buNone/>
              <a:defRPr/>
            </a:pPr>
            <a:r>
              <a:rPr lang="en-US" sz="2000" dirty="0">
                <a:latin typeface="Garamond"/>
                <a:cs typeface="Garamond"/>
                <a:sym typeface="Garamond" pitchFamily="18" charset="0"/>
              </a:rPr>
              <a:t>david.modic@fri.uni-lj.si</a:t>
            </a:r>
            <a:endParaRPr lang="sl-SI" sz="2000" dirty="0">
              <a:latin typeface="Garamond"/>
              <a:cs typeface="Garamond"/>
              <a:sym typeface="Garamond" pitchFamily="18" charset="0"/>
            </a:endParaRPr>
          </a:p>
          <a:p>
            <a:pPr algn="ctr">
              <a:spcBef>
                <a:spcPts val="536"/>
              </a:spcBef>
              <a:buClr>
                <a:srgbClr val="FF0000"/>
              </a:buClr>
              <a:buSzPct val="70000"/>
              <a:buFont typeface="Wingdings" panose="05000000000000000000" pitchFamily="2" charset="2"/>
              <a:buChar char="§"/>
              <a:defRPr/>
            </a:pPr>
            <a:endParaRPr lang="sl-SI" sz="2000" dirty="0">
              <a:latin typeface="Garamond"/>
              <a:cs typeface="Garamond"/>
              <a:sym typeface="Garamond" pitchFamily="18" charset="0"/>
            </a:endParaRPr>
          </a:p>
        </p:txBody>
      </p:sp>
    </p:spTree>
    <p:extLst>
      <p:ext uri="{BB962C8B-B14F-4D97-AF65-F5344CB8AC3E}">
        <p14:creationId xmlns:p14="http://schemas.microsoft.com/office/powerpoint/2010/main" val="90478048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značba mesta številke diapozitiva 3"/>
          <p:cNvSpPr>
            <a:spLocks noGrp="1"/>
          </p:cNvSpPr>
          <p:nvPr>
            <p:ph type="sldNum" sz="quarter" idx="12"/>
          </p:nvPr>
        </p:nvSpPr>
        <p:spPr>
          <a:xfrm>
            <a:off x="11192932" y="6381756"/>
            <a:ext cx="703083" cy="365125"/>
          </a:xfrm>
        </p:spPr>
        <p:txBody>
          <a:bodyPr/>
          <a:lstStyle/>
          <a:p>
            <a:fld id="{95AE4338-550A-4229-82D0-093D8DE92AC4}" type="slidenum">
              <a:rPr lang="sl-SI" sz="1600" dirty="0">
                <a:solidFill>
                  <a:schemeClr val="bg1"/>
                </a:solidFill>
                <a:latin typeface="Garamond" panose="02020404030301010803" pitchFamily="18" charset="0"/>
              </a:rPr>
              <a:t>37</a:t>
            </a:fld>
            <a:endParaRPr lang="sl-SI" sz="1600" dirty="0">
              <a:solidFill>
                <a:schemeClr val="bg1"/>
              </a:solidFill>
              <a:latin typeface="Garamond" panose="02020404030301010803" pitchFamily="18" charset="0"/>
            </a:endParaRPr>
          </a:p>
        </p:txBody>
      </p:sp>
      <p:sp>
        <p:nvSpPr>
          <p:cNvPr id="3" name="Naslov 1"/>
          <p:cNvSpPr>
            <a:spLocks noGrp="1"/>
          </p:cNvSpPr>
          <p:nvPr>
            <p:ph type="title"/>
          </p:nvPr>
        </p:nvSpPr>
        <p:spPr>
          <a:xfrm>
            <a:off x="387669" y="1307175"/>
            <a:ext cx="7648575" cy="600075"/>
          </a:xfrm>
        </p:spPr>
        <p:txBody>
          <a:bodyPr>
            <a:normAutofit/>
          </a:bodyPr>
          <a:lstStyle/>
          <a:p>
            <a:r>
              <a:rPr lang="sl-SI" sz="3600" dirty="0">
                <a:solidFill>
                  <a:srgbClr val="E12F29"/>
                </a:solidFill>
                <a:latin typeface="Garamond" panose="02020404030301010803" pitchFamily="18" charset="0"/>
              </a:rPr>
              <a:t>Rezultat</a:t>
            </a:r>
          </a:p>
        </p:txBody>
      </p:sp>
      <p:sp>
        <p:nvSpPr>
          <p:cNvPr id="5" name="Označba mesta vsebine 2"/>
          <p:cNvSpPr>
            <a:spLocks noGrp="1"/>
          </p:cNvSpPr>
          <p:nvPr>
            <p:ph idx="1"/>
          </p:nvPr>
        </p:nvSpPr>
        <p:spPr>
          <a:xfrm>
            <a:off x="463874" y="1976431"/>
            <a:ext cx="11506453" cy="4331428"/>
          </a:xfrm>
        </p:spPr>
        <p:txBody>
          <a:bodyPr>
            <a:normAutofit lnSpcReduction="10000"/>
          </a:bodyPr>
          <a:lstStyle/>
          <a:p>
            <a:pPr>
              <a:lnSpc>
                <a:spcPct val="120000"/>
              </a:lnSpc>
              <a:spcBef>
                <a:spcPts val="536"/>
              </a:spcBef>
              <a:buClr>
                <a:srgbClr val="FF0000"/>
              </a:buClr>
              <a:buSzPct val="70000"/>
              <a:buFont typeface="Wingdings" panose="05000000000000000000" pitchFamily="2" charset="2"/>
              <a:buChar char="§"/>
              <a:defRPr/>
            </a:pPr>
            <a:r>
              <a:rPr lang="sl-SI" dirty="0">
                <a:latin typeface="Garamond"/>
                <a:cs typeface="Garamond"/>
                <a:sym typeface="Garamond" pitchFamily="18" charset="0"/>
              </a:rPr>
              <a:t>TT ima popoln nenadzorovan dostop do računalnika človeka, ki drži v rokah varnost Univerze v Cambridgeu!</a:t>
            </a:r>
          </a:p>
          <a:p>
            <a:pPr>
              <a:lnSpc>
                <a:spcPct val="120000"/>
              </a:lnSpc>
              <a:spcBef>
                <a:spcPts val="536"/>
              </a:spcBef>
              <a:buClr>
                <a:srgbClr val="FF0000"/>
              </a:buClr>
              <a:buSzPct val="70000"/>
              <a:buFont typeface="Wingdings" panose="05000000000000000000" pitchFamily="2" charset="2"/>
              <a:buChar char="§"/>
              <a:defRPr/>
            </a:pPr>
            <a:r>
              <a:rPr lang="sl-SI" dirty="0">
                <a:latin typeface="Garamond"/>
                <a:cs typeface="Garamond"/>
                <a:sym typeface="Garamond" pitchFamily="18" charset="0"/>
              </a:rPr>
              <a:t>Lovro je vedel, da je tarča. Obvestili smo ga </a:t>
            </a:r>
            <a:r>
              <a:rPr lang="sl-SI" u="sng" dirty="0">
                <a:latin typeface="Garamond"/>
                <a:cs typeface="Garamond"/>
                <a:sym typeface="Garamond" pitchFamily="18" charset="0"/>
              </a:rPr>
              <a:t>kdaj</a:t>
            </a:r>
            <a:r>
              <a:rPr lang="sl-SI" dirty="0">
                <a:latin typeface="Garamond"/>
                <a:cs typeface="Garamond"/>
                <a:sym typeface="Garamond" pitchFamily="18" charset="0"/>
              </a:rPr>
              <a:t> in </a:t>
            </a:r>
            <a:r>
              <a:rPr lang="sl-SI" u="sng" dirty="0">
                <a:latin typeface="Garamond"/>
                <a:cs typeface="Garamond"/>
                <a:sym typeface="Garamond" pitchFamily="18" charset="0"/>
              </a:rPr>
              <a:t>s</a:t>
            </a:r>
            <a:r>
              <a:rPr lang="sl-SI" dirty="0">
                <a:latin typeface="Garamond"/>
                <a:cs typeface="Garamond"/>
                <a:sym typeface="Garamond" pitchFamily="18" charset="0"/>
              </a:rPr>
              <a:t> </a:t>
            </a:r>
            <a:r>
              <a:rPr lang="sl-SI" u="sng" dirty="0">
                <a:latin typeface="Garamond"/>
                <a:cs typeface="Garamond"/>
                <a:sym typeface="Garamond" pitchFamily="18" charset="0"/>
              </a:rPr>
              <a:t>kom</a:t>
            </a:r>
            <a:r>
              <a:rPr lang="sl-SI" dirty="0">
                <a:latin typeface="Garamond"/>
                <a:cs typeface="Garamond"/>
                <a:sym typeface="Garamond" pitchFamily="18" charset="0"/>
              </a:rPr>
              <a:t> bo potekala vaja, in da </a:t>
            </a:r>
            <a:r>
              <a:rPr lang="sl-SI" u="sng" dirty="0">
                <a:latin typeface="Garamond"/>
                <a:cs typeface="Garamond"/>
                <a:sym typeface="Garamond" pitchFamily="18" charset="0"/>
              </a:rPr>
              <a:t>je eden od posameznikov</a:t>
            </a:r>
            <a:r>
              <a:rPr lang="sl-SI" dirty="0">
                <a:latin typeface="Garamond"/>
                <a:cs typeface="Garamond"/>
                <a:sym typeface="Garamond" pitchFamily="18" charset="0"/>
              </a:rPr>
              <a:t> na katere smo dovolili napad.</a:t>
            </a:r>
          </a:p>
          <a:p>
            <a:pPr>
              <a:lnSpc>
                <a:spcPct val="120000"/>
              </a:lnSpc>
              <a:spcBef>
                <a:spcPts val="536"/>
              </a:spcBef>
              <a:buClr>
                <a:srgbClr val="FF0000"/>
              </a:buClr>
              <a:buSzPct val="70000"/>
              <a:buFont typeface="Wingdings" panose="05000000000000000000" pitchFamily="2" charset="2"/>
              <a:buChar char="§"/>
              <a:defRPr/>
            </a:pPr>
            <a:r>
              <a:rPr lang="sl-SI" dirty="0">
                <a:latin typeface="Garamond"/>
                <a:cs typeface="Garamond"/>
                <a:sym typeface="Garamond" pitchFamily="18" charset="0"/>
              </a:rPr>
              <a:t>Lovro je bil zelo razburjen, ko sva mu s kolegom povedala kaj se mu je zgodilo. Rekel je, da to ni </a:t>
            </a:r>
            <a:r>
              <a:rPr lang="sl-SI" i="1" dirty="0" err="1">
                <a:latin typeface="Garamond"/>
                <a:cs typeface="Garamond"/>
                <a:sym typeface="Garamond" pitchFamily="18" charset="0"/>
              </a:rPr>
              <a:t>fer</a:t>
            </a:r>
            <a:r>
              <a:rPr lang="sl-SI" dirty="0">
                <a:latin typeface="Garamond"/>
                <a:cs typeface="Garamond"/>
                <a:sym typeface="Garamond" pitchFamily="18" charset="0"/>
              </a:rPr>
              <a:t>, ker on itak nima administratorskih gesel in nima dostopa do strežniške sobe. Skratka, da on ni dobra tarča.</a:t>
            </a:r>
          </a:p>
          <a:p>
            <a:pPr>
              <a:lnSpc>
                <a:spcPct val="120000"/>
              </a:lnSpc>
              <a:spcBef>
                <a:spcPts val="536"/>
              </a:spcBef>
              <a:buClr>
                <a:srgbClr val="FF0000"/>
              </a:buClr>
              <a:buSzPct val="70000"/>
              <a:buFont typeface="Wingdings" panose="05000000000000000000" pitchFamily="2" charset="2"/>
              <a:buChar char="§"/>
              <a:defRPr/>
            </a:pPr>
            <a:r>
              <a:rPr lang="sl-SI" dirty="0">
                <a:latin typeface="Garamond"/>
                <a:cs typeface="Garamond"/>
                <a:sym typeface="Garamond" pitchFamily="18" charset="0"/>
              </a:rPr>
              <a:t>Na to sva mu s </a:t>
            </a:r>
            <a:r>
              <a:rPr lang="sl-SI" dirty="0" err="1">
                <a:latin typeface="Garamond"/>
                <a:cs typeface="Garamond"/>
                <a:sym typeface="Garamond" pitchFamily="18" charset="0"/>
              </a:rPr>
              <a:t>Kierenom</a:t>
            </a:r>
            <a:r>
              <a:rPr lang="sl-SI" dirty="0">
                <a:latin typeface="Garamond"/>
                <a:cs typeface="Garamond"/>
                <a:sym typeface="Garamond" pitchFamily="18" charset="0"/>
              </a:rPr>
              <a:t> odvrnila tole   in tole  :</a:t>
            </a:r>
          </a:p>
        </p:txBody>
      </p:sp>
      <p:sp>
        <p:nvSpPr>
          <p:cNvPr id="13" name="Označba mesta vsebine 2">
            <a:extLst>
              <a:ext uri="{FF2B5EF4-FFF2-40B4-BE49-F238E27FC236}">
                <a16:creationId xmlns:a16="http://schemas.microsoft.com/office/drawing/2014/main" id="{FE3388FB-7B6D-43A7-BF35-9BF778C7F53B}"/>
              </a:ext>
            </a:extLst>
          </p:cNvPr>
          <p:cNvSpPr txBox="1">
            <a:spLocks/>
          </p:cNvSpPr>
          <p:nvPr/>
        </p:nvSpPr>
        <p:spPr>
          <a:xfrm>
            <a:off x="451895" y="6411716"/>
            <a:ext cx="11288209" cy="365126"/>
          </a:xfrm>
          <a:prstGeom prst="rect">
            <a:avLst/>
          </a:prstGeom>
        </p:spPr>
        <p:txBody>
          <a:bodyPr vert="horz" lIns="91440" tIns="45720" rIns="91440" bIns="45720" rtlCol="0">
            <a:normAutofit lnSpcReduction="10000"/>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536"/>
              </a:spcBef>
              <a:buClr>
                <a:srgbClr val="FF0000"/>
              </a:buClr>
              <a:buSzPct val="70000"/>
              <a:buNone/>
              <a:defRPr/>
            </a:pPr>
            <a:r>
              <a:rPr lang="en-US" sz="2000" dirty="0">
                <a:latin typeface="Garamond"/>
                <a:cs typeface="Garamond"/>
                <a:sym typeface="Garamond" pitchFamily="18" charset="0"/>
              </a:rPr>
              <a:t>david.modic@fri.uni-lj.si</a:t>
            </a:r>
            <a:endParaRPr lang="sl-SI" sz="2000" dirty="0">
              <a:latin typeface="Garamond"/>
              <a:cs typeface="Garamond"/>
              <a:sym typeface="Garamond" pitchFamily="18" charset="0"/>
            </a:endParaRPr>
          </a:p>
          <a:p>
            <a:pPr algn="ctr">
              <a:spcBef>
                <a:spcPts val="536"/>
              </a:spcBef>
              <a:buClr>
                <a:srgbClr val="FF0000"/>
              </a:buClr>
              <a:buSzPct val="70000"/>
              <a:buFont typeface="Wingdings" panose="05000000000000000000" pitchFamily="2" charset="2"/>
              <a:buChar char="§"/>
              <a:defRPr/>
            </a:pPr>
            <a:endParaRPr lang="sl-SI" sz="2000" dirty="0">
              <a:latin typeface="Garamond"/>
              <a:cs typeface="Garamond"/>
              <a:sym typeface="Garamond" pitchFamily="18" charset="0"/>
            </a:endParaRPr>
          </a:p>
        </p:txBody>
      </p:sp>
      <p:sp>
        <p:nvSpPr>
          <p:cNvPr id="6" name="TextBox 5">
            <a:extLst>
              <a:ext uri="{FF2B5EF4-FFF2-40B4-BE49-F238E27FC236}">
                <a16:creationId xmlns:a16="http://schemas.microsoft.com/office/drawing/2014/main" id="{F2A62CB8-6CBF-4F74-A4B6-FC57EC5EEB1B}"/>
              </a:ext>
            </a:extLst>
          </p:cNvPr>
          <p:cNvSpPr txBox="1"/>
          <p:nvPr/>
        </p:nvSpPr>
        <p:spPr>
          <a:xfrm>
            <a:off x="463874" y="1406040"/>
            <a:ext cx="8263889" cy="2948371"/>
          </a:xfrm>
          <a:prstGeom prst="rect">
            <a:avLst/>
          </a:prstGeom>
          <a:solidFill>
            <a:schemeClr val="dk1"/>
          </a:solidFill>
          <a:ln w="19050">
            <a:solidFill>
              <a:srgbClr val="E12F29"/>
            </a:solidFill>
          </a:ln>
        </p:spPr>
        <p:style>
          <a:lnRef idx="0">
            <a:scrgbClr r="0" g="0" b="0"/>
          </a:lnRef>
          <a:fillRef idx="0">
            <a:scrgbClr r="0" g="0" b="0"/>
          </a:fillRef>
          <a:effectRef idx="0">
            <a:scrgbClr r="0" g="0" b="0"/>
          </a:effectRef>
          <a:fontRef idx="minor">
            <a:schemeClr val="lt1"/>
          </a:fontRef>
        </p:style>
        <p:txBody>
          <a:bodyPr wrap="square" rtlCol="0">
            <a:spAutoFit/>
          </a:bodyPr>
          <a:lstStyle/>
          <a:p>
            <a:pPr>
              <a:lnSpc>
                <a:spcPct val="150000"/>
              </a:lnSpc>
            </a:pPr>
            <a:r>
              <a:rPr lang="sl-SI" dirty="0">
                <a:solidFill>
                  <a:schemeClr val="bg1"/>
                </a:solidFill>
                <a:latin typeface="Arial" panose="020B0604020202020204" pitchFamily="34" charset="0"/>
                <a:ea typeface="Verdana" panose="020B0604030504040204" pitchFamily="34" charset="0"/>
                <a:cs typeface="Arial" panose="020B0604020202020204" pitchFamily="34" charset="0"/>
              </a:rPr>
              <a:t>SCENARIJ 1 </a:t>
            </a:r>
            <a:r>
              <a:rPr lang="sl-SI" dirty="0">
                <a:solidFill>
                  <a:srgbClr val="FF0000"/>
                </a:solidFill>
                <a:latin typeface="Arial" panose="020B0604020202020204" pitchFamily="34" charset="0"/>
                <a:ea typeface="Verdana" panose="020B0604030504040204" pitchFamily="34" charset="0"/>
                <a:cs typeface="Arial" panose="020B0604020202020204" pitchFamily="34" charset="0"/>
              </a:rPr>
              <a:t>„Kar ni, pa še bo“</a:t>
            </a:r>
            <a:r>
              <a:rPr lang="sl-SI" dirty="0">
                <a:solidFill>
                  <a:schemeClr val="bg1"/>
                </a:solidFill>
                <a:latin typeface="Arial" panose="020B0604020202020204" pitchFamily="34" charset="0"/>
                <a:ea typeface="Verdana" panose="020B0604030504040204" pitchFamily="34" charset="0"/>
                <a:cs typeface="Arial" panose="020B0604020202020204" pitchFamily="34" charset="0"/>
              </a:rPr>
              <a:t>:</a:t>
            </a:r>
          </a:p>
          <a:p>
            <a:pPr marL="257175" indent="-257175">
              <a:lnSpc>
                <a:spcPct val="150000"/>
              </a:lnSpc>
              <a:buFont typeface="Arial" panose="020B0604020202020204" pitchFamily="34" charset="0"/>
              <a:buChar char="•"/>
            </a:pPr>
            <a:r>
              <a:rPr lang="sl-SI" dirty="0">
                <a:solidFill>
                  <a:schemeClr val="bg1"/>
                </a:solidFill>
                <a:latin typeface="Arial" panose="020B0604020202020204" pitchFamily="34" charset="0"/>
                <a:ea typeface="Verdana" panose="020B0604030504040204" pitchFamily="34" charset="0"/>
                <a:cs typeface="Arial" panose="020B0604020202020204" pitchFamily="34" charset="0"/>
              </a:rPr>
              <a:t>„Lovro“ piše sistemskemu administratorju in </a:t>
            </a:r>
            <a:r>
              <a:rPr lang="sl-SI" dirty="0">
                <a:solidFill>
                  <a:srgbClr val="FF0000"/>
                </a:solidFill>
                <a:latin typeface="Arial" panose="020B0604020202020204" pitchFamily="34" charset="0"/>
                <a:ea typeface="Verdana" panose="020B0604030504040204" pitchFamily="34" charset="0"/>
                <a:cs typeface="Arial" panose="020B0604020202020204" pitchFamily="34" charset="0"/>
              </a:rPr>
              <a:t>zahteva dostop do strežniških sob zase ali za akademskega prijatelja</a:t>
            </a:r>
            <a:r>
              <a:rPr lang="sl-SI" dirty="0">
                <a:solidFill>
                  <a:schemeClr val="bg1"/>
                </a:solidFill>
                <a:latin typeface="Arial" panose="020B0604020202020204" pitchFamily="34" charset="0"/>
                <a:ea typeface="Verdana" panose="020B0604030504040204" pitchFamily="34" charset="0"/>
                <a:cs typeface="Arial" panose="020B0604020202020204" pitchFamily="34" charset="0"/>
              </a:rPr>
              <a:t>.</a:t>
            </a:r>
          </a:p>
          <a:p>
            <a:pPr marL="257175" indent="-257175">
              <a:lnSpc>
                <a:spcPct val="150000"/>
              </a:lnSpc>
              <a:buFont typeface="Arial" panose="020B0604020202020204" pitchFamily="34" charset="0"/>
              <a:buChar char="•"/>
            </a:pPr>
            <a:r>
              <a:rPr lang="sl-SI" dirty="0" err="1">
                <a:solidFill>
                  <a:schemeClr val="bg1"/>
                </a:solidFill>
                <a:latin typeface="Arial" panose="020B0604020202020204" pitchFamily="34" charset="0"/>
                <a:ea typeface="Verdana" panose="020B0604030504040204" pitchFamily="34" charset="0"/>
                <a:cs typeface="Arial" panose="020B0604020202020204" pitchFamily="34" charset="0"/>
              </a:rPr>
              <a:t>Sistemc</a:t>
            </a:r>
            <a:r>
              <a:rPr lang="sl-SI" dirty="0">
                <a:solidFill>
                  <a:schemeClr val="bg1"/>
                </a:solidFill>
                <a:latin typeface="Arial" panose="020B0604020202020204" pitchFamily="34" charset="0"/>
                <a:ea typeface="Verdana" panose="020B0604030504040204" pitchFamily="34" charset="0"/>
                <a:cs typeface="Arial" panose="020B0604020202020204" pitchFamily="34" charset="0"/>
              </a:rPr>
              <a:t> mu </a:t>
            </a:r>
            <a:r>
              <a:rPr lang="sl-SI" dirty="0">
                <a:solidFill>
                  <a:srgbClr val="FF0000"/>
                </a:solidFill>
                <a:latin typeface="Arial" panose="020B0604020202020204" pitchFamily="34" charset="0"/>
                <a:ea typeface="Verdana" panose="020B0604030504040204" pitchFamily="34" charset="0"/>
                <a:cs typeface="Arial" panose="020B0604020202020204" pitchFamily="34" charset="0"/>
              </a:rPr>
              <a:t>omogoči dostop </a:t>
            </a:r>
            <a:r>
              <a:rPr lang="sl-SI" dirty="0">
                <a:solidFill>
                  <a:schemeClr val="bg1"/>
                </a:solidFill>
                <a:latin typeface="Arial" panose="020B0604020202020204" pitchFamily="34" charset="0"/>
                <a:ea typeface="Verdana" panose="020B0604030504040204" pitchFamily="34" charset="0"/>
                <a:cs typeface="Arial" panose="020B0604020202020204" pitchFamily="34" charset="0"/>
              </a:rPr>
              <a:t>in da navodila kako izklopiti alarm.</a:t>
            </a:r>
          </a:p>
          <a:p>
            <a:pPr marL="257175" indent="-257175">
              <a:lnSpc>
                <a:spcPct val="150000"/>
              </a:lnSpc>
              <a:buFont typeface="Arial" panose="020B0604020202020204" pitchFamily="34" charset="0"/>
              <a:buChar char="•"/>
            </a:pPr>
            <a:r>
              <a:rPr lang="sl-SI" dirty="0">
                <a:solidFill>
                  <a:schemeClr val="bg1"/>
                </a:solidFill>
                <a:latin typeface="Arial" panose="020B0604020202020204" pitchFamily="34" charset="0"/>
                <a:ea typeface="Verdana" panose="020B0604030504040204" pitchFamily="34" charset="0"/>
                <a:cs typeface="Arial" panose="020B0604020202020204" pitchFamily="34" charset="0"/>
              </a:rPr>
              <a:t>Nekdo se fizično pojavi z </a:t>
            </a:r>
            <a:r>
              <a:rPr lang="sl-SI" dirty="0" err="1">
                <a:solidFill>
                  <a:schemeClr val="bg1"/>
                </a:solidFill>
                <a:latin typeface="Arial" panose="020B0604020202020204" pitchFamily="34" charset="0"/>
                <a:ea typeface="Verdana" panose="020B0604030504040204" pitchFamily="34" charset="0"/>
                <a:cs typeface="Arial" panose="020B0604020202020204" pitchFamily="34" charset="0"/>
              </a:rPr>
              <a:t>usb</a:t>
            </a:r>
            <a:r>
              <a:rPr lang="sl-SI" dirty="0">
                <a:solidFill>
                  <a:schemeClr val="bg1"/>
                </a:solidFill>
                <a:latin typeface="Arial" panose="020B0604020202020204" pitchFamily="34" charset="0"/>
                <a:ea typeface="Verdana" panose="020B0604030504040204" pitchFamily="34" charset="0"/>
                <a:cs typeface="Arial" panose="020B0604020202020204" pitchFamily="34" charset="0"/>
              </a:rPr>
              <a:t> ključkom in </a:t>
            </a:r>
            <a:r>
              <a:rPr lang="sl-SI" dirty="0" err="1">
                <a:solidFill>
                  <a:schemeClr val="bg1"/>
                </a:solidFill>
                <a:latin typeface="Arial" panose="020B0604020202020204" pitchFamily="34" charset="0"/>
                <a:ea typeface="Verdana" panose="020B0604030504040204" pitchFamily="34" charset="0"/>
                <a:cs typeface="Arial" panose="020B0604020202020204" pitchFamily="34" charset="0"/>
              </a:rPr>
              <a:t>raspberry</a:t>
            </a:r>
            <a:r>
              <a:rPr lang="sl-SI" dirty="0">
                <a:solidFill>
                  <a:schemeClr val="bg1"/>
                </a:solidFill>
                <a:latin typeface="Arial" panose="020B0604020202020204" pitchFamily="34" charset="0"/>
                <a:ea typeface="Verdana" panose="020B0604030504040204" pitchFamily="34" charset="0"/>
                <a:cs typeface="Arial" panose="020B0604020202020204" pitchFamily="34" charset="0"/>
              </a:rPr>
              <a:t> Pi škatlico.</a:t>
            </a:r>
          </a:p>
          <a:p>
            <a:pPr marL="257175" indent="-257175">
              <a:lnSpc>
                <a:spcPct val="150000"/>
              </a:lnSpc>
              <a:buFont typeface="Arial" panose="020B0604020202020204" pitchFamily="34" charset="0"/>
              <a:buChar char="•"/>
            </a:pPr>
            <a:r>
              <a:rPr lang="sl-SI" b="1" dirty="0">
                <a:solidFill>
                  <a:srgbClr val="FF0000"/>
                </a:solidFill>
                <a:latin typeface="Arial" panose="020B0604020202020204" pitchFamily="34" charset="0"/>
                <a:ea typeface="Verdana" panose="020B0604030504040204" pitchFamily="34" charset="0"/>
                <a:cs typeface="Arial" panose="020B0604020202020204" pitchFamily="34" charset="0"/>
              </a:rPr>
              <a:t>Rezultat – celotna mreža pod nadzorom nekoga tretjega. Majhna škatlica v kotu pa prestrega promet vseh uporabnikov.</a:t>
            </a:r>
            <a:endParaRPr lang="en-GB" dirty="0">
              <a:solidFill>
                <a:srgbClr val="FF0000"/>
              </a:solidFill>
              <a:latin typeface="Arial" panose="020B0604020202020204" pitchFamily="34" charset="0"/>
              <a:ea typeface="Verdana" panose="020B0604030504040204" pitchFamily="34" charset="0"/>
              <a:cs typeface="Arial" panose="020B0604020202020204" pitchFamily="34" charset="0"/>
            </a:endParaRPr>
          </a:p>
        </p:txBody>
      </p:sp>
      <p:sp>
        <p:nvSpPr>
          <p:cNvPr id="7" name="TextBox 6">
            <a:extLst>
              <a:ext uri="{FF2B5EF4-FFF2-40B4-BE49-F238E27FC236}">
                <a16:creationId xmlns:a16="http://schemas.microsoft.com/office/drawing/2014/main" id="{0797FE96-5636-4C30-8B69-AE5793D3ED55}"/>
              </a:ext>
            </a:extLst>
          </p:cNvPr>
          <p:cNvSpPr txBox="1"/>
          <p:nvPr/>
        </p:nvSpPr>
        <p:spPr>
          <a:xfrm>
            <a:off x="3051123" y="1425086"/>
            <a:ext cx="8263889" cy="4125617"/>
          </a:xfrm>
          <a:prstGeom prst="rect">
            <a:avLst/>
          </a:prstGeom>
          <a:solidFill>
            <a:schemeClr val="dk1"/>
          </a:solidFill>
          <a:ln w="19050">
            <a:solidFill>
              <a:srgbClr val="C00000"/>
            </a:solidFill>
          </a:ln>
        </p:spPr>
        <p:style>
          <a:lnRef idx="0">
            <a:scrgbClr r="0" g="0" b="0"/>
          </a:lnRef>
          <a:fillRef idx="0">
            <a:scrgbClr r="0" g="0" b="0"/>
          </a:fillRef>
          <a:effectRef idx="0">
            <a:scrgbClr r="0" g="0" b="0"/>
          </a:effectRef>
          <a:fontRef idx="minor">
            <a:schemeClr val="lt1"/>
          </a:fontRef>
        </p:style>
        <p:txBody>
          <a:bodyPr wrap="square" rtlCol="0">
            <a:spAutoFit/>
          </a:bodyPr>
          <a:lstStyle/>
          <a:p>
            <a:pPr>
              <a:lnSpc>
                <a:spcPct val="150000"/>
              </a:lnSpc>
            </a:pPr>
            <a:r>
              <a:rPr lang="sl-SI" dirty="0">
                <a:solidFill>
                  <a:schemeClr val="bg1"/>
                </a:solidFill>
                <a:latin typeface="Verdana" panose="020B0604030504040204" pitchFamily="34" charset="0"/>
                <a:ea typeface="Verdana" panose="020B0604030504040204" pitchFamily="34" charset="0"/>
                <a:cs typeface="Verdana" panose="020B0604030504040204" pitchFamily="34" charset="0"/>
              </a:rPr>
              <a:t>SCENARIJ 2 </a:t>
            </a:r>
            <a:r>
              <a:rPr lang="sl-SI" dirty="0">
                <a:solidFill>
                  <a:srgbClr val="FF0000"/>
                </a:solidFill>
                <a:latin typeface="Verdana" panose="020B0604030504040204" pitchFamily="34" charset="0"/>
                <a:ea typeface="Verdana" panose="020B0604030504040204" pitchFamily="34" charset="0"/>
                <a:cs typeface="Verdana" panose="020B0604030504040204" pitchFamily="34" charset="0"/>
              </a:rPr>
              <a:t>„Preveč nepomemben“</a:t>
            </a:r>
            <a:r>
              <a:rPr lang="sl-SI" dirty="0">
                <a:solidFill>
                  <a:schemeClr val="bg1"/>
                </a:solidFill>
                <a:latin typeface="Verdana" panose="020B0604030504040204" pitchFamily="34" charset="0"/>
                <a:ea typeface="Verdana" panose="020B0604030504040204" pitchFamily="34" charset="0"/>
                <a:cs typeface="Verdana" panose="020B0604030504040204" pitchFamily="34" charset="0"/>
              </a:rPr>
              <a:t>:</a:t>
            </a:r>
          </a:p>
          <a:p>
            <a:pPr marL="257175" indent="-257175">
              <a:lnSpc>
                <a:spcPct val="150000"/>
              </a:lnSpc>
              <a:buFont typeface="Arial" panose="020B0604020202020204" pitchFamily="34" charset="0"/>
              <a:buChar char="•"/>
            </a:pPr>
            <a:r>
              <a:rPr lang="sl-SI" dirty="0">
                <a:solidFill>
                  <a:schemeClr val="bg1"/>
                </a:solidFill>
                <a:latin typeface="Segoe UI Semilight" panose="020B0402040204020203" pitchFamily="34" charset="0"/>
                <a:ea typeface="Verdana" panose="020B0604030504040204" pitchFamily="34" charset="0"/>
                <a:cs typeface="Segoe UI Semilight" panose="020B0402040204020203" pitchFamily="34" charset="0"/>
              </a:rPr>
              <a:t>„Lovro“ napiše pošto osebi zadolženi za nazive osebja in študentov (</a:t>
            </a:r>
            <a:r>
              <a:rPr lang="sl-SI" i="1" dirty="0" err="1">
                <a:solidFill>
                  <a:schemeClr val="bg1"/>
                </a:solidFill>
                <a:latin typeface="Segoe UI Semilight" panose="020B0402040204020203" pitchFamily="34" charset="0"/>
                <a:ea typeface="Verdana" panose="020B0604030504040204" pitchFamily="34" charset="0"/>
                <a:cs typeface="Segoe UI Semilight" panose="020B0402040204020203" pitchFamily="34" charset="0"/>
              </a:rPr>
              <a:t>Registrar</a:t>
            </a:r>
            <a:r>
              <a:rPr lang="sl-SI" i="1" dirty="0">
                <a:solidFill>
                  <a:schemeClr val="bg1"/>
                </a:solidFill>
                <a:latin typeface="Segoe UI Semilight" panose="020B0402040204020203" pitchFamily="34" charset="0"/>
                <a:ea typeface="Verdana" panose="020B0604030504040204" pitchFamily="34" charset="0"/>
                <a:cs typeface="Segoe UI Semilight" panose="020B0402040204020203" pitchFamily="34" charset="0"/>
              </a:rPr>
              <a:t>). </a:t>
            </a:r>
          </a:p>
          <a:p>
            <a:pPr marL="257175" indent="-257175">
              <a:lnSpc>
                <a:spcPct val="150000"/>
              </a:lnSpc>
              <a:buFont typeface="Arial" panose="020B0604020202020204" pitchFamily="34" charset="0"/>
              <a:buChar char="•"/>
            </a:pPr>
            <a:r>
              <a:rPr lang="sl-SI" sz="1500" i="1" dirty="0" err="1">
                <a:solidFill>
                  <a:schemeClr val="bg1"/>
                </a:solidFill>
                <a:latin typeface="Segoe UI Semilight" panose="020B0402040204020203" pitchFamily="34" charset="0"/>
                <a:ea typeface="Verdana" panose="020B0604030504040204" pitchFamily="34" charset="0"/>
                <a:cs typeface="Segoe UI Semilight" panose="020B0402040204020203" pitchFamily="34" charset="0"/>
              </a:rPr>
              <a:t>Registrar</a:t>
            </a:r>
            <a:r>
              <a:rPr lang="sl-SI" sz="1500" i="1" dirty="0">
                <a:solidFill>
                  <a:schemeClr val="bg1"/>
                </a:solidFill>
                <a:latin typeface="Segoe UI Semilight" panose="020B0402040204020203" pitchFamily="34" charset="0"/>
                <a:ea typeface="Verdana" panose="020B0604030504040204" pitchFamily="34" charset="0"/>
                <a:cs typeface="Segoe UI Semilight" panose="020B0402040204020203" pitchFamily="34" charset="0"/>
              </a:rPr>
              <a:t> je tretja najmočnejša oseba na Univerzi. Naravnost pod Rektorjem in vice rektorjem.</a:t>
            </a:r>
          </a:p>
          <a:p>
            <a:pPr marL="257175" indent="-257175">
              <a:lnSpc>
                <a:spcPct val="150000"/>
              </a:lnSpc>
              <a:buFont typeface="Arial" panose="020B0604020202020204" pitchFamily="34" charset="0"/>
              <a:buChar char="•"/>
            </a:pPr>
            <a:r>
              <a:rPr lang="sl-SI" dirty="0">
                <a:solidFill>
                  <a:schemeClr val="bg1"/>
                </a:solidFill>
                <a:latin typeface="Segoe UI Semilight" panose="020B0402040204020203" pitchFamily="34" charset="0"/>
                <a:ea typeface="Verdana" panose="020B0604030504040204" pitchFamily="34" charset="0"/>
                <a:cs typeface="Segoe UI Semilight" panose="020B0402040204020203" pitchFamily="34" charset="0"/>
              </a:rPr>
              <a:t>Lovro napiše nekaj v smislu: </a:t>
            </a:r>
            <a:r>
              <a:rPr lang="sl-SI" dirty="0">
                <a:solidFill>
                  <a:srgbClr val="FF0000"/>
                </a:solidFill>
                <a:latin typeface="Segoe UI Semilight" panose="020B0402040204020203" pitchFamily="34" charset="0"/>
                <a:ea typeface="Verdana" panose="020B0604030504040204" pitchFamily="34" charset="0"/>
                <a:cs typeface="Segoe UI Semilight" panose="020B0402040204020203" pitchFamily="34" charset="0"/>
              </a:rPr>
              <a:t>„</a:t>
            </a:r>
            <a:r>
              <a:rPr lang="sl-SI" i="1" dirty="0">
                <a:solidFill>
                  <a:srgbClr val="FF0000"/>
                </a:solidFill>
                <a:latin typeface="Segoe UI Semilight" panose="020B0402040204020203" pitchFamily="34" charset="0"/>
                <a:ea typeface="Verdana" panose="020B0604030504040204" pitchFamily="34" charset="0"/>
                <a:cs typeface="Segoe UI Semilight" panose="020B0402040204020203" pitchFamily="34" charset="0"/>
              </a:rPr>
              <a:t>Poglej tole razpredelnico, kjer sem označil največja tveganja, ki jim je Univerza izpostavljena</a:t>
            </a:r>
            <a:r>
              <a:rPr lang="sl-SI" dirty="0">
                <a:solidFill>
                  <a:srgbClr val="FF0000"/>
                </a:solidFill>
                <a:latin typeface="Segoe UI Semilight" panose="020B0402040204020203" pitchFamily="34" charset="0"/>
                <a:ea typeface="Verdana" panose="020B0604030504040204" pitchFamily="34" charset="0"/>
                <a:cs typeface="Segoe UI Semilight" panose="020B0402040204020203" pitchFamily="34" charset="0"/>
              </a:rPr>
              <a:t>.“ </a:t>
            </a:r>
            <a:r>
              <a:rPr lang="sl-SI" dirty="0">
                <a:solidFill>
                  <a:schemeClr val="bg1"/>
                </a:solidFill>
                <a:latin typeface="Segoe UI Semilight" panose="020B0402040204020203" pitchFamily="34" charset="0"/>
                <a:ea typeface="Verdana" panose="020B0604030504040204" pitchFamily="34" charset="0"/>
                <a:cs typeface="Segoe UI Semilight" panose="020B0402040204020203" pitchFamily="34" charset="0"/>
              </a:rPr>
              <a:t>Zraven je priložen Excel dokument, ki vsebuje </a:t>
            </a:r>
            <a:r>
              <a:rPr lang="sl-SI" i="1" dirty="0" err="1">
                <a:solidFill>
                  <a:schemeClr val="bg1"/>
                </a:solidFill>
                <a:latin typeface="Segoe UI Semilight" panose="020B0402040204020203" pitchFamily="34" charset="0"/>
                <a:ea typeface="Verdana" panose="020B0604030504040204" pitchFamily="34" charset="0"/>
                <a:cs typeface="Segoe UI Semilight" panose="020B0402040204020203" pitchFamily="34" charset="0"/>
              </a:rPr>
              <a:t>rootkit</a:t>
            </a:r>
            <a:r>
              <a:rPr lang="sl-SI" dirty="0">
                <a:solidFill>
                  <a:schemeClr val="bg1"/>
                </a:solidFill>
                <a:latin typeface="Segoe UI Semilight" panose="020B0402040204020203" pitchFamily="34" charset="0"/>
                <a:ea typeface="Verdana" panose="020B0604030504040204" pitchFamily="34" charset="0"/>
                <a:cs typeface="Segoe UI Semilight" panose="020B0402040204020203" pitchFamily="34" charset="0"/>
              </a:rPr>
              <a:t>. Lahko tudi .</a:t>
            </a:r>
            <a:r>
              <a:rPr lang="sl-SI" dirty="0" err="1">
                <a:solidFill>
                  <a:schemeClr val="bg1"/>
                </a:solidFill>
                <a:latin typeface="Segoe UI Semilight" panose="020B0402040204020203" pitchFamily="34" charset="0"/>
                <a:ea typeface="Verdana" panose="020B0604030504040204" pitchFamily="34" charset="0"/>
                <a:cs typeface="Segoe UI Semilight" panose="020B0402040204020203" pitchFamily="34" charset="0"/>
              </a:rPr>
              <a:t>pdf</a:t>
            </a:r>
            <a:r>
              <a:rPr lang="sl-SI" dirty="0">
                <a:solidFill>
                  <a:schemeClr val="bg1"/>
                </a:solidFill>
                <a:latin typeface="Segoe UI Semilight" panose="020B0402040204020203" pitchFamily="34" charset="0"/>
                <a:ea typeface="Verdana" panose="020B0604030504040204" pitchFamily="34" charset="0"/>
                <a:cs typeface="Segoe UI Semilight" panose="020B0402040204020203" pitchFamily="34" charset="0"/>
              </a:rPr>
              <a:t> (da ne bo ravno Microsoftov izdelek </a:t>
            </a:r>
            <a:r>
              <a:rPr lang="sl-SI" dirty="0">
                <a:solidFill>
                  <a:schemeClr val="bg1"/>
                </a:solidFill>
                <a:latin typeface="Segoe UI Semilight" panose="020B0402040204020203" pitchFamily="34" charset="0"/>
                <a:ea typeface="Verdana" panose="020B0604030504040204" pitchFamily="34" charset="0"/>
                <a:cs typeface="Segoe UI Semilight" panose="020B0402040204020203" pitchFamily="34" charset="0"/>
                <a:sym typeface="Wingdings" panose="05000000000000000000" pitchFamily="2" charset="2"/>
              </a:rPr>
              <a:t> ).</a:t>
            </a:r>
            <a:endParaRPr lang="sl-SI" dirty="0">
              <a:solidFill>
                <a:schemeClr val="bg1"/>
              </a:solidFill>
              <a:latin typeface="Segoe UI Semilight" panose="020B0402040204020203" pitchFamily="34" charset="0"/>
              <a:ea typeface="Verdana" panose="020B0604030504040204" pitchFamily="34" charset="0"/>
              <a:cs typeface="Segoe UI Semilight" panose="020B0402040204020203" pitchFamily="34" charset="0"/>
            </a:endParaRPr>
          </a:p>
          <a:p>
            <a:pPr marL="257175" indent="-257175">
              <a:lnSpc>
                <a:spcPct val="150000"/>
              </a:lnSpc>
              <a:buFont typeface="Arial" panose="020B0604020202020204" pitchFamily="34" charset="0"/>
              <a:buChar char="•"/>
            </a:pPr>
            <a:r>
              <a:rPr lang="sl-SI" dirty="0">
                <a:solidFill>
                  <a:schemeClr val="bg1"/>
                </a:solidFill>
                <a:latin typeface="Segoe UI Semilight" panose="020B0402040204020203" pitchFamily="34" charset="0"/>
                <a:ea typeface="Verdana" panose="020B0604030504040204" pitchFamily="34" charset="0"/>
                <a:cs typeface="Segoe UI Semilight" panose="020B0402040204020203" pitchFamily="34" charset="0"/>
              </a:rPr>
              <a:t>Kdo v tej sobi misli, da te priponke </a:t>
            </a:r>
            <a:r>
              <a:rPr lang="sl-SI" dirty="0" err="1">
                <a:solidFill>
                  <a:schemeClr val="bg1"/>
                </a:solidFill>
                <a:latin typeface="Segoe UI Semilight" panose="020B0402040204020203" pitchFamily="34" charset="0"/>
                <a:ea typeface="Verdana" panose="020B0604030504040204" pitchFamily="34" charset="0"/>
                <a:cs typeface="Segoe UI Semilight" panose="020B0402040204020203" pitchFamily="34" charset="0"/>
              </a:rPr>
              <a:t>Registrar</a:t>
            </a:r>
            <a:r>
              <a:rPr lang="sl-SI" dirty="0">
                <a:solidFill>
                  <a:schemeClr val="bg1"/>
                </a:solidFill>
                <a:latin typeface="Segoe UI Semilight" panose="020B0402040204020203" pitchFamily="34" charset="0"/>
                <a:ea typeface="Verdana" panose="020B0604030504040204" pitchFamily="34" charset="0"/>
                <a:cs typeface="Segoe UI Semilight" panose="020B0402040204020203" pitchFamily="34" charset="0"/>
              </a:rPr>
              <a:t> ne bi odprl? </a:t>
            </a:r>
            <a:r>
              <a:rPr lang="sl-SI" i="1" u="sng" dirty="0">
                <a:solidFill>
                  <a:schemeClr val="bg1"/>
                </a:solidFill>
                <a:latin typeface="Segoe UI Semilight" panose="020B0402040204020203" pitchFamily="34" charset="0"/>
                <a:ea typeface="Verdana" panose="020B0604030504040204" pitchFamily="34" charset="0"/>
                <a:cs typeface="Segoe UI Semilight" panose="020B0402040204020203" pitchFamily="34" charset="0"/>
              </a:rPr>
              <a:t>Ker bi definitivno jo.</a:t>
            </a:r>
          </a:p>
          <a:p>
            <a:pPr marL="257175" indent="-257175">
              <a:lnSpc>
                <a:spcPct val="150000"/>
              </a:lnSpc>
              <a:buFont typeface="Arial" panose="020B0604020202020204" pitchFamily="34" charset="0"/>
              <a:buChar char="•"/>
            </a:pPr>
            <a:r>
              <a:rPr lang="sl-SI" b="1" dirty="0">
                <a:solidFill>
                  <a:srgbClr val="FF0000"/>
                </a:solidFill>
                <a:latin typeface="Segoe UI Semilight" panose="020B0402040204020203" pitchFamily="34" charset="0"/>
                <a:ea typeface="Verdana" panose="020B0604030504040204" pitchFamily="34" charset="0"/>
                <a:cs typeface="Segoe UI Semilight" panose="020B0402040204020203" pitchFamily="34" charset="0"/>
              </a:rPr>
              <a:t>Rezultat – z izrabo nekoga „nepomembnega“ imamo sedaj dostop do registra študentov in nazivov, plačnih list, učnih programov…. Kdo bi rad doktorat iz Univerze v Cambridgeu?</a:t>
            </a:r>
            <a:endParaRPr lang="en-GB" dirty="0">
              <a:solidFill>
                <a:srgbClr val="FF0000"/>
              </a:solidFill>
              <a:latin typeface="Verdana" panose="020B0604030504040204" pitchFamily="34" charset="0"/>
              <a:ea typeface="Verdana" panose="020B0604030504040204" pitchFamily="34" charset="0"/>
              <a:cs typeface="Verdana" panose="020B0604030504040204" pitchFamily="34" charset="0"/>
            </a:endParaRPr>
          </a:p>
        </p:txBody>
      </p:sp>
      <p:sp>
        <p:nvSpPr>
          <p:cNvPr id="8" name="TextBox 7">
            <a:extLst>
              <a:ext uri="{FF2B5EF4-FFF2-40B4-BE49-F238E27FC236}">
                <a16:creationId xmlns:a16="http://schemas.microsoft.com/office/drawing/2014/main" id="{B3FF2F6C-B977-4550-81C6-2FD26B3B7EFD}"/>
              </a:ext>
            </a:extLst>
          </p:cNvPr>
          <p:cNvSpPr txBox="1"/>
          <p:nvPr/>
        </p:nvSpPr>
        <p:spPr>
          <a:xfrm>
            <a:off x="9254260" y="6081964"/>
            <a:ext cx="1709200" cy="451790"/>
          </a:xfrm>
          <a:prstGeom prst="rect">
            <a:avLst/>
          </a:prstGeom>
          <a:solidFill>
            <a:schemeClr val="tx1"/>
          </a:solidFill>
          <a:effectLst>
            <a:outerShdw blurRad="50800" dist="38100" dir="5400000" algn="t"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wrap="square" rtlCol="0">
            <a:spAutoFit/>
          </a:bodyPr>
          <a:lstStyle/>
          <a:p>
            <a:pPr>
              <a:lnSpc>
                <a:spcPct val="150000"/>
              </a:lnSpc>
            </a:pPr>
            <a:r>
              <a:rPr lang="sl-SI" dirty="0">
                <a:solidFill>
                  <a:schemeClr val="bg1"/>
                </a:solidFill>
                <a:latin typeface="Verdana" panose="020B0604030504040204" pitchFamily="34" charset="0"/>
                <a:ea typeface="Verdana" panose="020B0604030504040204" pitchFamily="34" charset="0"/>
                <a:cs typeface="Verdana" panose="020B0604030504040204" pitchFamily="34" charset="0"/>
              </a:rPr>
              <a:t>SCENARIJ 2</a:t>
            </a:r>
            <a:endParaRPr lang="en-GB"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9" name="Picture 8">
            <a:extLst>
              <a:ext uri="{FF2B5EF4-FFF2-40B4-BE49-F238E27FC236}">
                <a16:creationId xmlns:a16="http://schemas.microsoft.com/office/drawing/2014/main" id="{0BEFB1B3-3912-44F0-9BBB-27574BF27006}"/>
              </a:ext>
            </a:extLst>
          </p:cNvPr>
          <p:cNvPicPr>
            <a:picLocks noChangeAspect="1"/>
          </p:cNvPicPr>
          <p:nvPr/>
        </p:nvPicPr>
        <p:blipFill>
          <a:blip r:embed="rId3"/>
          <a:stretch>
            <a:fillRect/>
          </a:stretch>
        </p:blipFill>
        <p:spPr>
          <a:xfrm>
            <a:off x="6197721" y="5625185"/>
            <a:ext cx="139770" cy="141323"/>
          </a:xfrm>
          <a:prstGeom prst="rect">
            <a:avLst/>
          </a:prstGeom>
        </p:spPr>
      </p:pic>
      <p:pic>
        <p:nvPicPr>
          <p:cNvPr id="10" name="Picture 9">
            <a:extLst>
              <a:ext uri="{FF2B5EF4-FFF2-40B4-BE49-F238E27FC236}">
                <a16:creationId xmlns:a16="http://schemas.microsoft.com/office/drawing/2014/main" id="{0995F411-9366-407A-A0CC-5BCD17906ADB}"/>
              </a:ext>
            </a:extLst>
          </p:cNvPr>
          <p:cNvPicPr>
            <a:picLocks noChangeAspect="1"/>
          </p:cNvPicPr>
          <p:nvPr/>
        </p:nvPicPr>
        <p:blipFill>
          <a:blip r:embed="rId3"/>
          <a:stretch>
            <a:fillRect/>
          </a:stretch>
        </p:blipFill>
        <p:spPr>
          <a:xfrm>
            <a:off x="7310950" y="5630240"/>
            <a:ext cx="139770" cy="141323"/>
          </a:xfrm>
          <a:prstGeom prst="rect">
            <a:avLst/>
          </a:prstGeom>
        </p:spPr>
      </p:pic>
      <p:sp>
        <p:nvSpPr>
          <p:cNvPr id="11" name="TextBox 10">
            <a:extLst>
              <a:ext uri="{FF2B5EF4-FFF2-40B4-BE49-F238E27FC236}">
                <a16:creationId xmlns:a16="http://schemas.microsoft.com/office/drawing/2014/main" id="{47FE9B3D-2700-44F3-9980-4E73A6812807}"/>
              </a:ext>
            </a:extLst>
          </p:cNvPr>
          <p:cNvSpPr txBox="1"/>
          <p:nvPr/>
        </p:nvSpPr>
        <p:spPr>
          <a:xfrm>
            <a:off x="1056568" y="6120054"/>
            <a:ext cx="1765475" cy="451790"/>
          </a:xfrm>
          <a:prstGeom prst="rect">
            <a:avLst/>
          </a:prstGeom>
          <a:solidFill>
            <a:schemeClr val="tx1"/>
          </a:solidFill>
          <a:effectLst>
            <a:outerShdw blurRad="50800" dist="38100" dir="5400000" algn="t"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wrap="square" rtlCol="0">
            <a:spAutoFit/>
          </a:bodyPr>
          <a:lstStyle/>
          <a:p>
            <a:pPr>
              <a:lnSpc>
                <a:spcPct val="150000"/>
              </a:lnSpc>
            </a:pPr>
            <a:r>
              <a:rPr lang="sl-SI" dirty="0">
                <a:solidFill>
                  <a:schemeClr val="bg1"/>
                </a:solidFill>
                <a:latin typeface="Verdana" panose="020B0604030504040204" pitchFamily="34" charset="0"/>
                <a:ea typeface="Verdana" panose="020B0604030504040204" pitchFamily="34" charset="0"/>
                <a:cs typeface="Verdana" panose="020B0604030504040204" pitchFamily="34" charset="0"/>
              </a:rPr>
              <a:t>SCENARIJ 1</a:t>
            </a:r>
            <a:endParaRPr lang="en-GB"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291537367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3" end="3"/>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9"/>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7"/>
                                        </p:tgtEl>
                                        <p:attrNameLst>
                                          <p:attrName>style.visibility</p:attrName>
                                        </p:attrNameLst>
                                      </p:cBhvr>
                                      <p:to>
                                        <p:strVal val="visible"/>
                                      </p:to>
                                    </p:set>
                                  </p:childTnLst>
                                </p:cTn>
                              </p:par>
                              <p:par>
                                <p:cTn id="35" presetID="1" presetClass="exit" presetSubtype="0" fill="hold" grpId="1" nodeType="withEffect">
                                  <p:stCondLst>
                                    <p:cond delay="0"/>
                                  </p:stCondLst>
                                  <p:childTnLst>
                                    <p:set>
                                      <p:cBhvr>
                                        <p:cTn id="36" dur="1" fill="hold">
                                          <p:stCondLst>
                                            <p:cond delay="0"/>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7" grpId="0" animBg="1"/>
      <p:bldP spid="8" grpId="0" animBg="1"/>
      <p:bldP spid="11"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značba mesta številke diapozitiva 3"/>
          <p:cNvSpPr>
            <a:spLocks noGrp="1"/>
          </p:cNvSpPr>
          <p:nvPr>
            <p:ph type="sldNum" sz="quarter" idx="12"/>
          </p:nvPr>
        </p:nvSpPr>
        <p:spPr>
          <a:xfrm>
            <a:off x="11192932" y="6381756"/>
            <a:ext cx="703083" cy="365125"/>
          </a:xfrm>
        </p:spPr>
        <p:txBody>
          <a:bodyPr/>
          <a:lstStyle/>
          <a:p>
            <a:fld id="{95AE4338-550A-4229-82D0-093D8DE92AC4}" type="slidenum">
              <a:rPr lang="sl-SI" sz="1600" dirty="0">
                <a:solidFill>
                  <a:schemeClr val="bg1"/>
                </a:solidFill>
                <a:latin typeface="Garamond" panose="02020404030301010803" pitchFamily="18" charset="0"/>
              </a:rPr>
              <a:t>38</a:t>
            </a:fld>
            <a:endParaRPr lang="sl-SI" sz="1600" dirty="0">
              <a:solidFill>
                <a:schemeClr val="bg1"/>
              </a:solidFill>
              <a:latin typeface="Garamond" panose="02020404030301010803" pitchFamily="18" charset="0"/>
            </a:endParaRPr>
          </a:p>
        </p:txBody>
      </p:sp>
      <p:sp>
        <p:nvSpPr>
          <p:cNvPr id="3" name="Naslov 1"/>
          <p:cNvSpPr>
            <a:spLocks noGrp="1"/>
          </p:cNvSpPr>
          <p:nvPr>
            <p:ph type="title"/>
          </p:nvPr>
        </p:nvSpPr>
        <p:spPr>
          <a:xfrm>
            <a:off x="387669" y="1307175"/>
            <a:ext cx="7648575" cy="600075"/>
          </a:xfrm>
        </p:spPr>
        <p:txBody>
          <a:bodyPr>
            <a:normAutofit/>
          </a:bodyPr>
          <a:lstStyle/>
          <a:p>
            <a:r>
              <a:rPr lang="sl-SI" sz="3600" dirty="0">
                <a:solidFill>
                  <a:srgbClr val="E12F29"/>
                </a:solidFill>
                <a:latin typeface="Garamond" panose="02020404030301010803" pitchFamily="18" charset="0"/>
              </a:rPr>
              <a:t>Še en hiter primer</a:t>
            </a:r>
          </a:p>
        </p:txBody>
      </p:sp>
      <p:sp>
        <p:nvSpPr>
          <p:cNvPr id="5" name="Označba mesta vsebine 2"/>
          <p:cNvSpPr>
            <a:spLocks noGrp="1"/>
          </p:cNvSpPr>
          <p:nvPr>
            <p:ph idx="1"/>
          </p:nvPr>
        </p:nvSpPr>
        <p:spPr>
          <a:xfrm>
            <a:off x="463874" y="1976431"/>
            <a:ext cx="11506453" cy="4331428"/>
          </a:xfrm>
        </p:spPr>
        <p:txBody>
          <a:bodyPr>
            <a:normAutofit/>
          </a:bodyPr>
          <a:lstStyle/>
          <a:p>
            <a:pPr>
              <a:lnSpc>
                <a:spcPct val="120000"/>
              </a:lnSpc>
              <a:spcBef>
                <a:spcPts val="536"/>
              </a:spcBef>
              <a:buClr>
                <a:srgbClr val="FF0000"/>
              </a:buClr>
              <a:buSzPct val="70000"/>
              <a:buFont typeface="Wingdings" panose="05000000000000000000" pitchFamily="2" charset="2"/>
              <a:buChar char="§"/>
              <a:defRPr/>
            </a:pPr>
            <a:r>
              <a:rPr lang="sl-SI" dirty="0">
                <a:latin typeface="Garamond"/>
                <a:cs typeface="Garamond"/>
                <a:sym typeface="Garamond" pitchFamily="18" charset="0"/>
              </a:rPr>
              <a:t>Julija in avgusta 2018 sva </a:t>
            </a:r>
            <a:r>
              <a:rPr lang="sl-SI" dirty="0" err="1">
                <a:latin typeface="Garamond"/>
                <a:cs typeface="Garamond"/>
                <a:sym typeface="Garamond" pitchFamily="18" charset="0"/>
              </a:rPr>
              <a:t>Kieren</a:t>
            </a:r>
            <a:r>
              <a:rPr lang="sl-SI" dirty="0">
                <a:latin typeface="Garamond"/>
                <a:cs typeface="Garamond"/>
                <a:sym typeface="Garamond" pitchFamily="18" charset="0"/>
              </a:rPr>
              <a:t> in jaz učila na poletni šoli v Cambridgeu.</a:t>
            </a:r>
          </a:p>
          <a:p>
            <a:pPr>
              <a:lnSpc>
                <a:spcPct val="120000"/>
              </a:lnSpc>
              <a:spcBef>
                <a:spcPts val="536"/>
              </a:spcBef>
              <a:buClr>
                <a:srgbClr val="FF0000"/>
              </a:buClr>
              <a:buSzPct val="70000"/>
              <a:buFont typeface="Wingdings" panose="05000000000000000000" pitchFamily="2" charset="2"/>
              <a:buChar char="§"/>
              <a:defRPr/>
            </a:pPr>
            <a:r>
              <a:rPr lang="sl-SI" dirty="0">
                <a:latin typeface="Garamond"/>
                <a:cs typeface="Garamond"/>
                <a:sym typeface="Garamond" pitchFamily="18" charset="0"/>
              </a:rPr>
              <a:t>Učila sva študente, ki niso bili računalničarji.</a:t>
            </a:r>
          </a:p>
          <a:p>
            <a:pPr>
              <a:lnSpc>
                <a:spcPct val="120000"/>
              </a:lnSpc>
              <a:spcBef>
                <a:spcPts val="536"/>
              </a:spcBef>
              <a:buClr>
                <a:srgbClr val="FF0000"/>
              </a:buClr>
              <a:buSzPct val="70000"/>
              <a:buFont typeface="Wingdings" panose="05000000000000000000" pitchFamily="2" charset="2"/>
              <a:buChar char="§"/>
              <a:defRPr/>
            </a:pPr>
            <a:r>
              <a:rPr lang="sl-SI" dirty="0">
                <a:latin typeface="Garamond"/>
                <a:cs typeface="Garamond"/>
                <a:sym typeface="Garamond" pitchFamily="18" charset="0"/>
              </a:rPr>
              <a:t>Tole je bil rezultat enega izmed teamov, po treh tednih šolanja  :</a:t>
            </a:r>
          </a:p>
        </p:txBody>
      </p:sp>
      <p:sp>
        <p:nvSpPr>
          <p:cNvPr id="13" name="Označba mesta vsebine 2">
            <a:extLst>
              <a:ext uri="{FF2B5EF4-FFF2-40B4-BE49-F238E27FC236}">
                <a16:creationId xmlns:a16="http://schemas.microsoft.com/office/drawing/2014/main" id="{FE3388FB-7B6D-43A7-BF35-9BF778C7F53B}"/>
              </a:ext>
            </a:extLst>
          </p:cNvPr>
          <p:cNvSpPr txBox="1">
            <a:spLocks/>
          </p:cNvSpPr>
          <p:nvPr/>
        </p:nvSpPr>
        <p:spPr>
          <a:xfrm>
            <a:off x="451895" y="6411716"/>
            <a:ext cx="11288209" cy="365126"/>
          </a:xfrm>
          <a:prstGeom prst="rect">
            <a:avLst/>
          </a:prstGeom>
        </p:spPr>
        <p:txBody>
          <a:bodyPr vert="horz" lIns="91440" tIns="45720" rIns="91440" bIns="45720" rtlCol="0">
            <a:normAutofit lnSpcReduction="10000"/>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536"/>
              </a:spcBef>
              <a:buClr>
                <a:srgbClr val="FF0000"/>
              </a:buClr>
              <a:buSzPct val="70000"/>
              <a:buNone/>
              <a:defRPr/>
            </a:pPr>
            <a:r>
              <a:rPr lang="en-US" sz="2000" dirty="0">
                <a:latin typeface="Garamond"/>
                <a:cs typeface="Garamond"/>
                <a:sym typeface="Garamond" pitchFamily="18" charset="0"/>
              </a:rPr>
              <a:t>david.modic@fri.uni-lj.si</a:t>
            </a:r>
            <a:endParaRPr lang="sl-SI" sz="2000" dirty="0">
              <a:latin typeface="Garamond"/>
              <a:cs typeface="Garamond"/>
              <a:sym typeface="Garamond" pitchFamily="18" charset="0"/>
            </a:endParaRPr>
          </a:p>
          <a:p>
            <a:pPr algn="ctr">
              <a:spcBef>
                <a:spcPts val="536"/>
              </a:spcBef>
              <a:buClr>
                <a:srgbClr val="FF0000"/>
              </a:buClr>
              <a:buSzPct val="70000"/>
              <a:buFont typeface="Wingdings" panose="05000000000000000000" pitchFamily="2" charset="2"/>
              <a:buChar char="§"/>
              <a:defRPr/>
            </a:pPr>
            <a:endParaRPr lang="sl-SI" sz="2000" dirty="0">
              <a:latin typeface="Garamond"/>
              <a:cs typeface="Garamond"/>
              <a:sym typeface="Garamond" pitchFamily="18" charset="0"/>
            </a:endParaRPr>
          </a:p>
        </p:txBody>
      </p:sp>
      <p:pic>
        <p:nvPicPr>
          <p:cNvPr id="8" name="Picture 7">
            <a:extLst>
              <a:ext uri="{FF2B5EF4-FFF2-40B4-BE49-F238E27FC236}">
                <a16:creationId xmlns:a16="http://schemas.microsoft.com/office/drawing/2014/main" id="{3008E757-D872-4E40-82EE-EAA1E1D80852}"/>
              </a:ext>
            </a:extLst>
          </p:cNvPr>
          <p:cNvPicPr>
            <a:picLocks noChangeAspect="1"/>
          </p:cNvPicPr>
          <p:nvPr/>
        </p:nvPicPr>
        <p:blipFill>
          <a:blip r:embed="rId3"/>
          <a:stretch>
            <a:fillRect/>
          </a:stretch>
        </p:blipFill>
        <p:spPr>
          <a:xfrm>
            <a:off x="9251510" y="3310452"/>
            <a:ext cx="187130" cy="189209"/>
          </a:xfrm>
          <a:prstGeom prst="rect">
            <a:avLst/>
          </a:prstGeom>
        </p:spPr>
      </p:pic>
      <p:pic>
        <p:nvPicPr>
          <p:cNvPr id="6" name="PKP Phish" descr="A screenshot of a social media post&#10;&#10;Description automatically generated">
            <a:extLst>
              <a:ext uri="{FF2B5EF4-FFF2-40B4-BE49-F238E27FC236}">
                <a16:creationId xmlns:a16="http://schemas.microsoft.com/office/drawing/2014/main" id="{EC70859A-E4EF-445D-BD44-99DF8DDF1705}"/>
              </a:ext>
            </a:extLst>
          </p:cNvPr>
          <p:cNvPicPr>
            <a:picLocks noChangeAspect="1"/>
          </p:cNvPicPr>
          <p:nvPr/>
        </p:nvPicPr>
        <p:blipFill>
          <a:blip r:embed="rId4"/>
          <a:stretch>
            <a:fillRect/>
          </a:stretch>
        </p:blipFill>
        <p:spPr>
          <a:xfrm>
            <a:off x="639388" y="111119"/>
            <a:ext cx="10905085" cy="610886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80775738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značba mesta številke diapozitiva 3"/>
          <p:cNvSpPr>
            <a:spLocks noGrp="1"/>
          </p:cNvSpPr>
          <p:nvPr>
            <p:ph type="sldNum" sz="quarter" idx="12"/>
          </p:nvPr>
        </p:nvSpPr>
        <p:spPr>
          <a:xfrm>
            <a:off x="11192932" y="6381756"/>
            <a:ext cx="703083" cy="365125"/>
          </a:xfrm>
        </p:spPr>
        <p:txBody>
          <a:bodyPr/>
          <a:lstStyle/>
          <a:p>
            <a:fld id="{95AE4338-550A-4229-82D0-093D8DE92AC4}" type="slidenum">
              <a:rPr lang="sl-SI" sz="1600" dirty="0">
                <a:solidFill>
                  <a:schemeClr val="bg1"/>
                </a:solidFill>
                <a:latin typeface="Garamond" panose="02020404030301010803" pitchFamily="18" charset="0"/>
              </a:rPr>
              <a:t>39</a:t>
            </a:fld>
            <a:endParaRPr lang="sl-SI" sz="1600" dirty="0">
              <a:solidFill>
                <a:schemeClr val="bg1"/>
              </a:solidFill>
              <a:latin typeface="Garamond" panose="02020404030301010803" pitchFamily="18" charset="0"/>
            </a:endParaRPr>
          </a:p>
        </p:txBody>
      </p:sp>
      <p:sp>
        <p:nvSpPr>
          <p:cNvPr id="3" name="Naslov 1"/>
          <p:cNvSpPr>
            <a:spLocks noGrp="1"/>
          </p:cNvSpPr>
          <p:nvPr>
            <p:ph type="title"/>
          </p:nvPr>
        </p:nvSpPr>
        <p:spPr>
          <a:xfrm>
            <a:off x="387669" y="1307175"/>
            <a:ext cx="7648575" cy="600075"/>
          </a:xfrm>
        </p:spPr>
        <p:txBody>
          <a:bodyPr>
            <a:normAutofit/>
          </a:bodyPr>
          <a:lstStyle/>
          <a:p>
            <a:r>
              <a:rPr lang="sl-SI" sz="3600" dirty="0">
                <a:solidFill>
                  <a:srgbClr val="E12F29"/>
                </a:solidFill>
                <a:latin typeface="Garamond" panose="02020404030301010803" pitchFamily="18" charset="0"/>
              </a:rPr>
              <a:t>Nauki I.</a:t>
            </a:r>
          </a:p>
        </p:txBody>
      </p:sp>
      <p:sp>
        <p:nvSpPr>
          <p:cNvPr id="5" name="Označba mesta vsebine 2"/>
          <p:cNvSpPr>
            <a:spLocks noGrp="1"/>
          </p:cNvSpPr>
          <p:nvPr>
            <p:ph idx="1"/>
          </p:nvPr>
        </p:nvSpPr>
        <p:spPr>
          <a:xfrm>
            <a:off x="463874" y="1976431"/>
            <a:ext cx="11506453" cy="4331428"/>
          </a:xfrm>
        </p:spPr>
        <p:txBody>
          <a:bodyPr>
            <a:normAutofit/>
          </a:bodyPr>
          <a:lstStyle/>
          <a:p>
            <a:pPr>
              <a:lnSpc>
                <a:spcPct val="120000"/>
              </a:lnSpc>
              <a:spcBef>
                <a:spcPts val="536"/>
              </a:spcBef>
              <a:buClr>
                <a:srgbClr val="FF0000"/>
              </a:buClr>
              <a:buSzPct val="70000"/>
              <a:buFont typeface="Wingdings" panose="05000000000000000000" pitchFamily="2" charset="2"/>
              <a:buChar char="§"/>
              <a:defRPr/>
            </a:pPr>
            <a:r>
              <a:rPr lang="sl-SI" dirty="0">
                <a:latin typeface="Garamond"/>
                <a:cs typeface="Garamond"/>
                <a:sym typeface="Garamond" pitchFamily="18" charset="0"/>
              </a:rPr>
              <a:t>Zaposleni na splošno  </a:t>
            </a:r>
          </a:p>
          <a:p>
            <a:pPr lvl="1">
              <a:lnSpc>
                <a:spcPct val="120000"/>
              </a:lnSpc>
              <a:spcBef>
                <a:spcPts val="536"/>
              </a:spcBef>
              <a:buClr>
                <a:srgbClr val="FF0000"/>
              </a:buClr>
              <a:buSzPct val="70000"/>
              <a:buFont typeface="Wingdings" panose="05000000000000000000" pitchFamily="2" charset="2"/>
              <a:buChar char="§"/>
              <a:defRPr/>
            </a:pPr>
            <a:r>
              <a:rPr lang="sl-SI" dirty="0">
                <a:latin typeface="Garamond"/>
                <a:cs typeface="Garamond"/>
                <a:sym typeface="Garamond" pitchFamily="18" charset="0"/>
              </a:rPr>
              <a:t>Vsakdo je tarča, nihče ni dovolj nepomemben.</a:t>
            </a:r>
          </a:p>
          <a:p>
            <a:pPr lvl="1">
              <a:lnSpc>
                <a:spcPct val="120000"/>
              </a:lnSpc>
              <a:spcBef>
                <a:spcPts val="536"/>
              </a:spcBef>
              <a:buClr>
                <a:srgbClr val="FF0000"/>
              </a:buClr>
              <a:buSzPct val="70000"/>
              <a:buFont typeface="Wingdings" panose="05000000000000000000" pitchFamily="2" charset="2"/>
              <a:buChar char="§"/>
              <a:defRPr/>
            </a:pPr>
            <a:r>
              <a:rPr lang="sl-SI" dirty="0">
                <a:latin typeface="Garamond"/>
                <a:cs typeface="Garamond"/>
                <a:sym typeface="Garamond" pitchFamily="18" charset="0"/>
              </a:rPr>
              <a:t>Slabo izobraževanje je slabše kot nobeno.</a:t>
            </a:r>
          </a:p>
          <a:p>
            <a:pPr lvl="1">
              <a:lnSpc>
                <a:spcPct val="120000"/>
              </a:lnSpc>
              <a:spcBef>
                <a:spcPts val="536"/>
              </a:spcBef>
              <a:buClr>
                <a:srgbClr val="FF0000"/>
              </a:buClr>
              <a:buSzPct val="70000"/>
              <a:buFont typeface="Wingdings" panose="05000000000000000000" pitchFamily="2" charset="2"/>
              <a:buChar char="§"/>
              <a:defRPr/>
            </a:pPr>
            <a:r>
              <a:rPr lang="sl-SI" dirty="0">
                <a:latin typeface="Garamond"/>
                <a:cs typeface="Garamond"/>
                <a:sym typeface="Garamond" pitchFamily="18" charset="0"/>
              </a:rPr>
              <a:t>Poznavanje varnostnih politik podjetja je </a:t>
            </a:r>
            <a:r>
              <a:rPr lang="sl-SI" dirty="0" err="1">
                <a:latin typeface="Garamond"/>
                <a:cs typeface="Garamond"/>
                <a:sym typeface="Garamond" pitchFamily="18" charset="0"/>
              </a:rPr>
              <a:t>ponavadi</a:t>
            </a:r>
            <a:r>
              <a:rPr lang="sl-SI" dirty="0">
                <a:latin typeface="Garamond"/>
                <a:cs typeface="Garamond"/>
                <a:sym typeface="Garamond" pitchFamily="18" charset="0"/>
              </a:rPr>
              <a:t> porazno.</a:t>
            </a:r>
          </a:p>
          <a:p>
            <a:pPr>
              <a:lnSpc>
                <a:spcPct val="120000"/>
              </a:lnSpc>
              <a:spcBef>
                <a:spcPts val="536"/>
              </a:spcBef>
              <a:buClr>
                <a:srgbClr val="FF0000"/>
              </a:buClr>
              <a:buSzPct val="70000"/>
              <a:buFont typeface="Wingdings" panose="05000000000000000000" pitchFamily="2" charset="2"/>
              <a:buChar char="§"/>
              <a:defRPr/>
            </a:pPr>
            <a:r>
              <a:rPr lang="sl-SI" dirty="0">
                <a:latin typeface="Garamond"/>
                <a:cs typeface="Garamond"/>
                <a:sym typeface="Garamond" pitchFamily="18" charset="0"/>
              </a:rPr>
              <a:t>Varnostno osebje </a:t>
            </a:r>
          </a:p>
          <a:p>
            <a:pPr lvl="1">
              <a:lnSpc>
                <a:spcPct val="120000"/>
              </a:lnSpc>
              <a:spcBef>
                <a:spcPts val="536"/>
              </a:spcBef>
              <a:buClr>
                <a:srgbClr val="FF0000"/>
              </a:buClr>
              <a:buSzPct val="70000"/>
              <a:buFont typeface="Wingdings" panose="05000000000000000000" pitchFamily="2" charset="2"/>
              <a:buChar char="§"/>
              <a:defRPr/>
            </a:pPr>
            <a:r>
              <a:rPr lang="sl-SI" dirty="0">
                <a:latin typeface="Garamond"/>
                <a:cs typeface="Garamond"/>
                <a:sym typeface="Garamond" pitchFamily="18" charset="0"/>
              </a:rPr>
              <a:t>Potrebuje splošno tehnično in specifično znanje o vdorih.</a:t>
            </a:r>
          </a:p>
          <a:p>
            <a:pPr lvl="1">
              <a:lnSpc>
                <a:spcPct val="120000"/>
              </a:lnSpc>
              <a:spcBef>
                <a:spcPts val="536"/>
              </a:spcBef>
              <a:buClr>
                <a:srgbClr val="FF0000"/>
              </a:buClr>
              <a:buSzPct val="70000"/>
              <a:buFont typeface="Wingdings" panose="05000000000000000000" pitchFamily="2" charset="2"/>
              <a:buChar char="§"/>
              <a:defRPr/>
            </a:pPr>
            <a:r>
              <a:rPr lang="sl-SI" dirty="0">
                <a:latin typeface="Garamond"/>
                <a:cs typeface="Garamond"/>
                <a:sym typeface="Garamond" pitchFamily="18" charset="0"/>
              </a:rPr>
              <a:t>Vedeti morajo da imajo sogovornike v vodstvu in v timih CERT.</a:t>
            </a:r>
          </a:p>
        </p:txBody>
      </p:sp>
      <p:sp>
        <p:nvSpPr>
          <p:cNvPr id="13" name="Označba mesta vsebine 2">
            <a:extLst>
              <a:ext uri="{FF2B5EF4-FFF2-40B4-BE49-F238E27FC236}">
                <a16:creationId xmlns:a16="http://schemas.microsoft.com/office/drawing/2014/main" id="{FE3388FB-7B6D-43A7-BF35-9BF778C7F53B}"/>
              </a:ext>
            </a:extLst>
          </p:cNvPr>
          <p:cNvSpPr txBox="1">
            <a:spLocks/>
          </p:cNvSpPr>
          <p:nvPr/>
        </p:nvSpPr>
        <p:spPr>
          <a:xfrm>
            <a:off x="451895" y="6411716"/>
            <a:ext cx="11288209" cy="365126"/>
          </a:xfrm>
          <a:prstGeom prst="rect">
            <a:avLst/>
          </a:prstGeom>
        </p:spPr>
        <p:txBody>
          <a:bodyPr vert="horz" lIns="91440" tIns="45720" rIns="91440" bIns="45720" rtlCol="0">
            <a:normAutofit lnSpcReduction="10000"/>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536"/>
              </a:spcBef>
              <a:buClr>
                <a:srgbClr val="FF0000"/>
              </a:buClr>
              <a:buSzPct val="70000"/>
              <a:buNone/>
              <a:defRPr/>
            </a:pPr>
            <a:r>
              <a:rPr lang="en-US" sz="2000" dirty="0">
                <a:latin typeface="Garamond"/>
                <a:cs typeface="Garamond"/>
                <a:sym typeface="Garamond" pitchFamily="18" charset="0"/>
              </a:rPr>
              <a:t>david.modic@fri.uni-lj.si</a:t>
            </a:r>
            <a:endParaRPr lang="sl-SI" sz="2000" dirty="0">
              <a:latin typeface="Garamond"/>
              <a:cs typeface="Garamond"/>
              <a:sym typeface="Garamond" pitchFamily="18" charset="0"/>
            </a:endParaRPr>
          </a:p>
          <a:p>
            <a:pPr algn="ctr">
              <a:spcBef>
                <a:spcPts val="536"/>
              </a:spcBef>
              <a:buClr>
                <a:srgbClr val="FF0000"/>
              </a:buClr>
              <a:buSzPct val="70000"/>
              <a:buFont typeface="Wingdings" panose="05000000000000000000" pitchFamily="2" charset="2"/>
              <a:buChar char="§"/>
              <a:defRPr/>
            </a:pPr>
            <a:endParaRPr lang="sl-SI" sz="2000" dirty="0">
              <a:latin typeface="Garamond"/>
              <a:cs typeface="Garamond"/>
              <a:sym typeface="Garamond" pitchFamily="18" charset="0"/>
            </a:endParaRPr>
          </a:p>
        </p:txBody>
      </p:sp>
    </p:spTree>
    <p:extLst>
      <p:ext uri="{BB962C8B-B14F-4D97-AF65-F5344CB8AC3E}">
        <p14:creationId xmlns:p14="http://schemas.microsoft.com/office/powerpoint/2010/main" val="2237884929"/>
      </p:ext>
    </p:extLst>
  </p:cSld>
  <p:clrMapOvr>
    <a:masterClrMapping/>
  </p:clrMapOvr>
  <p:transition spd="slow">
    <p:push dir="u"/>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687654A-375C-4D52-967B-A97829FA8BF5}"/>
              </a:ext>
            </a:extLst>
          </p:cNvPr>
          <p:cNvPicPr>
            <a:picLocks noChangeAspect="1"/>
          </p:cNvPicPr>
          <p:nvPr/>
        </p:nvPicPr>
        <p:blipFill rotWithShape="1">
          <a:blip r:embed="rId2"/>
          <a:srcRect b="10172"/>
          <a:stretch/>
        </p:blipFill>
        <p:spPr>
          <a:xfrm>
            <a:off x="7836661" y="3097244"/>
            <a:ext cx="4071668" cy="3033393"/>
          </a:xfrm>
          <a:prstGeom prst="rect">
            <a:avLst/>
          </a:prstGeom>
        </p:spPr>
      </p:pic>
      <p:sp>
        <p:nvSpPr>
          <p:cNvPr id="4" name="Označba mesta številke diapozitiva 3"/>
          <p:cNvSpPr>
            <a:spLocks noGrp="1"/>
          </p:cNvSpPr>
          <p:nvPr>
            <p:ph type="sldNum" sz="quarter" idx="12"/>
          </p:nvPr>
        </p:nvSpPr>
        <p:spPr>
          <a:xfrm>
            <a:off x="11192932" y="6381756"/>
            <a:ext cx="703083" cy="365125"/>
          </a:xfrm>
        </p:spPr>
        <p:txBody>
          <a:bodyPr/>
          <a:lstStyle/>
          <a:p>
            <a:fld id="{95AE4338-550A-4229-82D0-093D8DE92AC4}" type="slidenum">
              <a:rPr lang="sl-SI" sz="1600" dirty="0">
                <a:solidFill>
                  <a:schemeClr val="bg1"/>
                </a:solidFill>
                <a:latin typeface="Garamond" panose="02020404030301010803" pitchFamily="18" charset="0"/>
              </a:rPr>
              <a:t>4</a:t>
            </a:fld>
            <a:endParaRPr lang="sl-SI" sz="1600" dirty="0">
              <a:solidFill>
                <a:schemeClr val="bg1"/>
              </a:solidFill>
              <a:latin typeface="Garamond" panose="02020404030301010803" pitchFamily="18" charset="0"/>
            </a:endParaRPr>
          </a:p>
        </p:txBody>
      </p:sp>
      <p:sp>
        <p:nvSpPr>
          <p:cNvPr id="3" name="Naslov 1"/>
          <p:cNvSpPr>
            <a:spLocks noGrp="1"/>
          </p:cNvSpPr>
          <p:nvPr>
            <p:ph type="title"/>
          </p:nvPr>
        </p:nvSpPr>
        <p:spPr>
          <a:xfrm>
            <a:off x="387669" y="1307175"/>
            <a:ext cx="7648575" cy="600075"/>
          </a:xfrm>
        </p:spPr>
        <p:txBody>
          <a:bodyPr>
            <a:normAutofit/>
          </a:bodyPr>
          <a:lstStyle/>
          <a:p>
            <a:r>
              <a:rPr lang="sl-SI" sz="3600" dirty="0">
                <a:solidFill>
                  <a:srgbClr val="E12F29"/>
                </a:solidFill>
                <a:latin typeface="Garamond" panose="02020404030301010803" pitchFamily="18" charset="0"/>
              </a:rPr>
              <a:t>Oris Predavanja</a:t>
            </a:r>
          </a:p>
        </p:txBody>
      </p:sp>
      <p:sp>
        <p:nvSpPr>
          <p:cNvPr id="5" name="Označba mesta vsebine 2"/>
          <p:cNvSpPr>
            <a:spLocks noGrp="1"/>
          </p:cNvSpPr>
          <p:nvPr>
            <p:ph idx="1"/>
          </p:nvPr>
        </p:nvSpPr>
        <p:spPr>
          <a:xfrm>
            <a:off x="463874" y="1976431"/>
            <a:ext cx="11288209" cy="4331428"/>
          </a:xfrm>
        </p:spPr>
        <p:txBody>
          <a:bodyPr>
            <a:normAutofit/>
          </a:bodyPr>
          <a:lstStyle/>
          <a:p>
            <a:pPr>
              <a:spcBef>
                <a:spcPts val="536"/>
              </a:spcBef>
              <a:buClr>
                <a:srgbClr val="FF0000"/>
              </a:buClr>
              <a:buSzPct val="70000"/>
              <a:buFont typeface="Wingdings" panose="05000000000000000000" pitchFamily="2" charset="2"/>
              <a:buChar char="§"/>
              <a:defRPr/>
            </a:pPr>
            <a:r>
              <a:rPr lang="sl-SI" sz="3200" dirty="0">
                <a:latin typeface="Garamond"/>
                <a:cs typeface="Garamond"/>
                <a:sym typeface="Garamond" pitchFamily="18" charset="0"/>
              </a:rPr>
              <a:t>Dolgočasnosti (kdo sem, zakaj vam modrujem)</a:t>
            </a:r>
            <a:r>
              <a:rPr lang="en-US" sz="3200" dirty="0">
                <a:latin typeface="Garamond"/>
                <a:cs typeface="Garamond"/>
                <a:sym typeface="Garamond" pitchFamily="18" charset="0"/>
              </a:rPr>
              <a:t>.</a:t>
            </a:r>
            <a:endParaRPr lang="sl-SI" sz="3200" dirty="0">
              <a:latin typeface="Garamond"/>
              <a:cs typeface="Garamond"/>
              <a:sym typeface="Garamond" pitchFamily="18" charset="0"/>
            </a:endParaRPr>
          </a:p>
          <a:p>
            <a:pPr>
              <a:spcBef>
                <a:spcPts val="536"/>
              </a:spcBef>
              <a:buClr>
                <a:srgbClr val="FF0000"/>
              </a:buClr>
              <a:buSzPct val="70000"/>
              <a:buFont typeface="Wingdings" panose="05000000000000000000" pitchFamily="2" charset="2"/>
              <a:buChar char="§"/>
              <a:defRPr/>
            </a:pPr>
            <a:r>
              <a:rPr lang="sl-SI" sz="3200" dirty="0">
                <a:latin typeface="Garamond"/>
                <a:cs typeface="Garamond"/>
                <a:sym typeface="Garamond" pitchFamily="18" charset="0"/>
              </a:rPr>
              <a:t>Osnovne postavke (zakaj se osredotočam na temo, podatki o varnosti)</a:t>
            </a:r>
            <a:r>
              <a:rPr lang="en-US" sz="3200" dirty="0">
                <a:latin typeface="Garamond"/>
                <a:cs typeface="Garamond"/>
                <a:sym typeface="Garamond" pitchFamily="18" charset="0"/>
              </a:rPr>
              <a:t>.</a:t>
            </a:r>
            <a:endParaRPr lang="sl-SI" sz="3200" dirty="0">
              <a:latin typeface="Garamond"/>
              <a:cs typeface="Garamond"/>
              <a:sym typeface="Garamond" pitchFamily="18" charset="0"/>
            </a:endParaRPr>
          </a:p>
          <a:p>
            <a:pPr>
              <a:spcBef>
                <a:spcPts val="536"/>
              </a:spcBef>
              <a:buClr>
                <a:srgbClr val="FF0000"/>
              </a:buClr>
              <a:buSzPct val="70000"/>
              <a:buFont typeface="Wingdings" panose="05000000000000000000" pitchFamily="2" charset="2"/>
              <a:buChar char="§"/>
              <a:defRPr/>
            </a:pPr>
            <a:r>
              <a:rPr lang="sl-SI" sz="3200" dirty="0">
                <a:latin typeface="Garamond"/>
                <a:cs typeface="Garamond"/>
                <a:sym typeface="Garamond" pitchFamily="18" charset="0"/>
              </a:rPr>
              <a:t>Teorija</a:t>
            </a:r>
            <a:r>
              <a:rPr lang="en-US" sz="3200" dirty="0">
                <a:latin typeface="Garamond"/>
                <a:cs typeface="Garamond"/>
                <a:sym typeface="Garamond" pitchFamily="18" charset="0"/>
              </a:rPr>
              <a:t>.</a:t>
            </a:r>
            <a:endParaRPr lang="sl-SI" sz="3200" dirty="0">
              <a:latin typeface="Garamond"/>
              <a:cs typeface="Garamond"/>
              <a:sym typeface="Garamond" pitchFamily="18" charset="0"/>
            </a:endParaRPr>
          </a:p>
          <a:p>
            <a:pPr>
              <a:spcBef>
                <a:spcPts val="536"/>
              </a:spcBef>
              <a:buClr>
                <a:srgbClr val="FF0000"/>
              </a:buClr>
              <a:buSzPct val="70000"/>
              <a:buFont typeface="Wingdings" panose="05000000000000000000" pitchFamily="2" charset="2"/>
              <a:buChar char="§"/>
              <a:defRPr/>
            </a:pPr>
            <a:r>
              <a:rPr lang="sl-SI" sz="3200" dirty="0">
                <a:latin typeface="Garamond"/>
                <a:cs typeface="Garamond"/>
                <a:sym typeface="Garamond" pitchFamily="18" charset="0"/>
              </a:rPr>
              <a:t>Praktični primeri</a:t>
            </a:r>
            <a:r>
              <a:rPr lang="en-US" sz="3200" dirty="0">
                <a:latin typeface="Garamond"/>
                <a:cs typeface="Garamond"/>
                <a:sym typeface="Garamond" pitchFamily="18" charset="0"/>
              </a:rPr>
              <a:t>.</a:t>
            </a:r>
            <a:endParaRPr lang="sl-SI" sz="3200" dirty="0">
              <a:latin typeface="Garamond"/>
              <a:cs typeface="Garamond"/>
              <a:sym typeface="Garamond" pitchFamily="18" charset="0"/>
            </a:endParaRPr>
          </a:p>
          <a:p>
            <a:pPr>
              <a:spcBef>
                <a:spcPts val="536"/>
              </a:spcBef>
              <a:buClr>
                <a:srgbClr val="FF0000"/>
              </a:buClr>
              <a:buSzPct val="70000"/>
              <a:buFont typeface="Wingdings" panose="05000000000000000000" pitchFamily="2" charset="2"/>
              <a:buChar char="§"/>
              <a:defRPr/>
            </a:pPr>
            <a:r>
              <a:rPr lang="sl-SI" sz="3200" dirty="0">
                <a:latin typeface="Garamond"/>
                <a:cs typeface="Garamond"/>
                <a:sym typeface="Garamond" pitchFamily="18" charset="0"/>
              </a:rPr>
              <a:t>Debata</a:t>
            </a:r>
            <a:r>
              <a:rPr lang="en-US" sz="3200" dirty="0">
                <a:latin typeface="Garamond"/>
                <a:cs typeface="Garamond"/>
                <a:sym typeface="Garamond" pitchFamily="18" charset="0"/>
              </a:rPr>
              <a:t>.</a:t>
            </a:r>
            <a:endParaRPr lang="sl-SI" sz="2000" dirty="0">
              <a:latin typeface="Garamond"/>
              <a:cs typeface="Garamond"/>
              <a:sym typeface="Garamond" pitchFamily="18" charset="0"/>
            </a:endParaRPr>
          </a:p>
        </p:txBody>
      </p:sp>
      <p:sp>
        <p:nvSpPr>
          <p:cNvPr id="6" name="Označba mesta vsebine 2">
            <a:extLst>
              <a:ext uri="{FF2B5EF4-FFF2-40B4-BE49-F238E27FC236}">
                <a16:creationId xmlns:a16="http://schemas.microsoft.com/office/drawing/2014/main" id="{803B1DAE-41A7-4813-8B19-5C653F038259}"/>
              </a:ext>
            </a:extLst>
          </p:cNvPr>
          <p:cNvSpPr txBox="1">
            <a:spLocks/>
          </p:cNvSpPr>
          <p:nvPr/>
        </p:nvSpPr>
        <p:spPr>
          <a:xfrm>
            <a:off x="451895" y="6411716"/>
            <a:ext cx="11288209" cy="365126"/>
          </a:xfrm>
          <a:prstGeom prst="rect">
            <a:avLst/>
          </a:prstGeom>
        </p:spPr>
        <p:txBody>
          <a:bodyPr vert="horz" lIns="91440" tIns="45720" rIns="91440" bIns="45720" rtlCol="0">
            <a:normAutofit lnSpcReduction="10000"/>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536"/>
              </a:spcBef>
              <a:buClr>
                <a:srgbClr val="FF0000"/>
              </a:buClr>
              <a:buSzPct val="70000"/>
              <a:buNone/>
              <a:defRPr/>
            </a:pPr>
            <a:r>
              <a:rPr lang="en-US" sz="2000" dirty="0">
                <a:latin typeface="Garamond"/>
                <a:cs typeface="Garamond"/>
                <a:sym typeface="Garamond" pitchFamily="18" charset="0"/>
              </a:rPr>
              <a:t>david.modic@fri.uni-lj.si</a:t>
            </a:r>
            <a:endParaRPr lang="sl-SI" sz="2000" dirty="0">
              <a:latin typeface="Garamond"/>
              <a:cs typeface="Garamond"/>
              <a:sym typeface="Garamond" pitchFamily="18" charset="0"/>
            </a:endParaRPr>
          </a:p>
          <a:p>
            <a:pPr algn="ctr">
              <a:spcBef>
                <a:spcPts val="536"/>
              </a:spcBef>
              <a:buClr>
                <a:srgbClr val="FF0000"/>
              </a:buClr>
              <a:buSzPct val="70000"/>
              <a:buFont typeface="Wingdings" panose="05000000000000000000" pitchFamily="2" charset="2"/>
              <a:buChar char="§"/>
              <a:defRPr/>
            </a:pPr>
            <a:endParaRPr lang="sl-SI" sz="2000" dirty="0">
              <a:latin typeface="Garamond"/>
              <a:cs typeface="Garamond"/>
              <a:sym typeface="Garamond" pitchFamily="18" charset="0"/>
            </a:endParaRPr>
          </a:p>
        </p:txBody>
      </p:sp>
    </p:spTree>
    <p:extLst>
      <p:ext uri="{BB962C8B-B14F-4D97-AF65-F5344CB8AC3E}">
        <p14:creationId xmlns:p14="http://schemas.microsoft.com/office/powerpoint/2010/main" val="178069256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značba mesta številke diapozitiva 3"/>
          <p:cNvSpPr>
            <a:spLocks noGrp="1"/>
          </p:cNvSpPr>
          <p:nvPr>
            <p:ph type="sldNum" sz="quarter" idx="12"/>
          </p:nvPr>
        </p:nvSpPr>
        <p:spPr>
          <a:xfrm>
            <a:off x="11192932" y="6381756"/>
            <a:ext cx="703083" cy="365125"/>
          </a:xfrm>
        </p:spPr>
        <p:txBody>
          <a:bodyPr/>
          <a:lstStyle/>
          <a:p>
            <a:fld id="{95AE4338-550A-4229-82D0-093D8DE92AC4}" type="slidenum">
              <a:rPr lang="sl-SI" sz="1600" dirty="0">
                <a:solidFill>
                  <a:schemeClr val="bg1"/>
                </a:solidFill>
                <a:latin typeface="Garamond" panose="02020404030301010803" pitchFamily="18" charset="0"/>
              </a:rPr>
              <a:t>40</a:t>
            </a:fld>
            <a:endParaRPr lang="sl-SI" sz="1600" dirty="0">
              <a:solidFill>
                <a:schemeClr val="bg1"/>
              </a:solidFill>
              <a:latin typeface="Garamond" panose="02020404030301010803" pitchFamily="18" charset="0"/>
            </a:endParaRPr>
          </a:p>
        </p:txBody>
      </p:sp>
      <p:sp>
        <p:nvSpPr>
          <p:cNvPr id="3" name="Naslov 1"/>
          <p:cNvSpPr>
            <a:spLocks noGrp="1"/>
          </p:cNvSpPr>
          <p:nvPr>
            <p:ph type="title"/>
          </p:nvPr>
        </p:nvSpPr>
        <p:spPr>
          <a:xfrm>
            <a:off x="387669" y="1307175"/>
            <a:ext cx="7648575" cy="600075"/>
          </a:xfrm>
        </p:spPr>
        <p:txBody>
          <a:bodyPr>
            <a:normAutofit/>
          </a:bodyPr>
          <a:lstStyle/>
          <a:p>
            <a:r>
              <a:rPr lang="sl-SI" sz="3600" dirty="0">
                <a:solidFill>
                  <a:srgbClr val="E12F29"/>
                </a:solidFill>
                <a:latin typeface="Garamond" panose="02020404030301010803" pitchFamily="18" charset="0"/>
              </a:rPr>
              <a:t>Nauki II.</a:t>
            </a:r>
          </a:p>
        </p:txBody>
      </p:sp>
      <p:sp>
        <p:nvSpPr>
          <p:cNvPr id="5" name="Označba mesta vsebine 2"/>
          <p:cNvSpPr>
            <a:spLocks noGrp="1"/>
          </p:cNvSpPr>
          <p:nvPr>
            <p:ph idx="1"/>
          </p:nvPr>
        </p:nvSpPr>
        <p:spPr>
          <a:xfrm>
            <a:off x="463874" y="1976431"/>
            <a:ext cx="11506453" cy="4331428"/>
          </a:xfrm>
        </p:spPr>
        <p:txBody>
          <a:bodyPr>
            <a:normAutofit/>
          </a:bodyPr>
          <a:lstStyle/>
          <a:p>
            <a:pPr>
              <a:lnSpc>
                <a:spcPct val="120000"/>
              </a:lnSpc>
              <a:spcBef>
                <a:spcPts val="536"/>
              </a:spcBef>
              <a:buClr>
                <a:srgbClr val="FF0000"/>
              </a:buClr>
              <a:buSzPct val="70000"/>
              <a:buFont typeface="Wingdings" panose="05000000000000000000" pitchFamily="2" charset="2"/>
              <a:buChar char="§"/>
              <a:defRPr/>
            </a:pPr>
            <a:r>
              <a:rPr lang="sl-SI" dirty="0">
                <a:latin typeface="Garamond"/>
                <a:cs typeface="Garamond"/>
                <a:sym typeface="Garamond" pitchFamily="18" charset="0"/>
              </a:rPr>
              <a:t>Vodilni kader</a:t>
            </a:r>
          </a:p>
          <a:p>
            <a:pPr lvl="1">
              <a:lnSpc>
                <a:spcPct val="120000"/>
              </a:lnSpc>
              <a:spcBef>
                <a:spcPts val="536"/>
              </a:spcBef>
              <a:buClr>
                <a:srgbClr val="FF0000"/>
              </a:buClr>
              <a:buSzPct val="70000"/>
              <a:buFont typeface="Wingdings" panose="05000000000000000000" pitchFamily="2" charset="2"/>
              <a:buChar char="§"/>
              <a:defRPr/>
            </a:pPr>
            <a:r>
              <a:rPr lang="sl-SI" dirty="0">
                <a:latin typeface="Garamond"/>
                <a:cs typeface="Garamond"/>
                <a:sym typeface="Garamond" pitchFamily="18" charset="0"/>
              </a:rPr>
              <a:t>Imeti morajo realno sliko o varnosti podjetja (ki nikoli ni povsem varno).</a:t>
            </a:r>
          </a:p>
          <a:p>
            <a:pPr lvl="1">
              <a:lnSpc>
                <a:spcPct val="120000"/>
              </a:lnSpc>
              <a:spcBef>
                <a:spcPts val="536"/>
              </a:spcBef>
              <a:buClr>
                <a:srgbClr val="FF0000"/>
              </a:buClr>
              <a:buSzPct val="70000"/>
              <a:buFont typeface="Wingdings" panose="05000000000000000000" pitchFamily="2" charset="2"/>
              <a:buChar char="§"/>
              <a:defRPr/>
            </a:pPr>
            <a:r>
              <a:rPr lang="sl-SI" dirty="0">
                <a:latin typeface="Garamond"/>
                <a:cs typeface="Garamond"/>
                <a:sym typeface="Garamond" pitchFamily="18" charset="0"/>
              </a:rPr>
              <a:t>Dovolj dobro morajo poznati pravne vidike varnosti (GDPR).</a:t>
            </a:r>
          </a:p>
          <a:p>
            <a:pPr lvl="1">
              <a:lnSpc>
                <a:spcPct val="120000"/>
              </a:lnSpc>
              <a:spcBef>
                <a:spcPts val="536"/>
              </a:spcBef>
              <a:buClr>
                <a:srgbClr val="FF0000"/>
              </a:buClr>
              <a:buSzPct val="70000"/>
              <a:buFont typeface="Wingdings" panose="05000000000000000000" pitchFamily="2" charset="2"/>
              <a:buChar char="§"/>
              <a:defRPr/>
            </a:pPr>
            <a:r>
              <a:rPr lang="sl-SI" dirty="0">
                <a:latin typeface="Garamond"/>
                <a:cs typeface="Garamond"/>
                <a:sym typeface="Garamond" pitchFamily="18" charset="0"/>
              </a:rPr>
              <a:t>Znati morajo reagirati na vdor (pravna zaščita, odnosi z mediji, zajezitev posledic).</a:t>
            </a:r>
          </a:p>
          <a:p>
            <a:pPr lvl="1">
              <a:lnSpc>
                <a:spcPct val="120000"/>
              </a:lnSpc>
              <a:spcBef>
                <a:spcPts val="536"/>
              </a:spcBef>
              <a:buClr>
                <a:srgbClr val="FF0000"/>
              </a:buClr>
              <a:buSzPct val="70000"/>
              <a:buFont typeface="Wingdings" panose="05000000000000000000" pitchFamily="2" charset="2"/>
              <a:buChar char="§"/>
              <a:defRPr/>
            </a:pPr>
            <a:r>
              <a:rPr lang="sl-SI" dirty="0">
                <a:latin typeface="Garamond"/>
                <a:cs typeface="Garamond"/>
                <a:sym typeface="Garamond" pitchFamily="18" charset="0"/>
              </a:rPr>
              <a:t>Ni pametno, da prelagajo odgovornost na neposredno žrtev (sekundarna viktimizacija).</a:t>
            </a:r>
          </a:p>
        </p:txBody>
      </p:sp>
      <p:sp>
        <p:nvSpPr>
          <p:cNvPr id="13" name="Označba mesta vsebine 2">
            <a:extLst>
              <a:ext uri="{FF2B5EF4-FFF2-40B4-BE49-F238E27FC236}">
                <a16:creationId xmlns:a16="http://schemas.microsoft.com/office/drawing/2014/main" id="{FE3388FB-7B6D-43A7-BF35-9BF778C7F53B}"/>
              </a:ext>
            </a:extLst>
          </p:cNvPr>
          <p:cNvSpPr txBox="1">
            <a:spLocks/>
          </p:cNvSpPr>
          <p:nvPr/>
        </p:nvSpPr>
        <p:spPr>
          <a:xfrm>
            <a:off x="451895" y="6411716"/>
            <a:ext cx="11288209" cy="365126"/>
          </a:xfrm>
          <a:prstGeom prst="rect">
            <a:avLst/>
          </a:prstGeom>
        </p:spPr>
        <p:txBody>
          <a:bodyPr vert="horz" lIns="91440" tIns="45720" rIns="91440" bIns="45720" rtlCol="0">
            <a:normAutofit lnSpcReduction="10000"/>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536"/>
              </a:spcBef>
              <a:buClr>
                <a:srgbClr val="FF0000"/>
              </a:buClr>
              <a:buSzPct val="70000"/>
              <a:buNone/>
              <a:defRPr/>
            </a:pPr>
            <a:r>
              <a:rPr lang="en-US" sz="2000" dirty="0">
                <a:latin typeface="Garamond"/>
                <a:cs typeface="Garamond"/>
                <a:sym typeface="Garamond" pitchFamily="18" charset="0"/>
              </a:rPr>
              <a:t>david.modic@fri.uni-lj.si</a:t>
            </a:r>
            <a:endParaRPr lang="sl-SI" sz="2000" dirty="0">
              <a:latin typeface="Garamond"/>
              <a:cs typeface="Garamond"/>
              <a:sym typeface="Garamond" pitchFamily="18" charset="0"/>
            </a:endParaRPr>
          </a:p>
          <a:p>
            <a:pPr algn="ctr">
              <a:spcBef>
                <a:spcPts val="536"/>
              </a:spcBef>
              <a:buClr>
                <a:srgbClr val="FF0000"/>
              </a:buClr>
              <a:buSzPct val="70000"/>
              <a:buFont typeface="Wingdings" panose="05000000000000000000" pitchFamily="2" charset="2"/>
              <a:buChar char="§"/>
              <a:defRPr/>
            </a:pPr>
            <a:endParaRPr lang="sl-SI" sz="2000" dirty="0">
              <a:latin typeface="Garamond"/>
              <a:cs typeface="Garamond"/>
              <a:sym typeface="Garamond" pitchFamily="18" charset="0"/>
            </a:endParaRPr>
          </a:p>
        </p:txBody>
      </p:sp>
    </p:spTree>
    <p:extLst>
      <p:ext uri="{BB962C8B-B14F-4D97-AF65-F5344CB8AC3E}">
        <p14:creationId xmlns:p14="http://schemas.microsoft.com/office/powerpoint/2010/main" val="587993182"/>
      </p:ext>
    </p:extLst>
  </p:cSld>
  <p:clrMapOvr>
    <a:masterClrMapping/>
  </p:clrMapOvr>
  <p:transition spd="slow">
    <p:push dir="u"/>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značba mesta številke diapozitiva 3"/>
          <p:cNvSpPr>
            <a:spLocks noGrp="1"/>
          </p:cNvSpPr>
          <p:nvPr>
            <p:ph type="sldNum" sz="quarter" idx="12"/>
          </p:nvPr>
        </p:nvSpPr>
        <p:spPr>
          <a:xfrm>
            <a:off x="11192932" y="6381756"/>
            <a:ext cx="703083" cy="365125"/>
          </a:xfrm>
        </p:spPr>
        <p:txBody>
          <a:bodyPr/>
          <a:lstStyle/>
          <a:p>
            <a:fld id="{95AE4338-550A-4229-82D0-093D8DE92AC4}" type="slidenum">
              <a:rPr lang="sl-SI" sz="1600" dirty="0">
                <a:solidFill>
                  <a:schemeClr val="bg1"/>
                </a:solidFill>
                <a:latin typeface="Garamond" panose="02020404030301010803" pitchFamily="18" charset="0"/>
              </a:rPr>
              <a:t>41</a:t>
            </a:fld>
            <a:endParaRPr lang="sl-SI" sz="1600" dirty="0">
              <a:solidFill>
                <a:schemeClr val="bg1"/>
              </a:solidFill>
              <a:latin typeface="Garamond" panose="02020404030301010803" pitchFamily="18" charset="0"/>
            </a:endParaRPr>
          </a:p>
        </p:txBody>
      </p:sp>
      <p:sp>
        <p:nvSpPr>
          <p:cNvPr id="3" name="Naslov 1"/>
          <p:cNvSpPr>
            <a:spLocks noGrp="1"/>
          </p:cNvSpPr>
          <p:nvPr>
            <p:ph type="title"/>
          </p:nvPr>
        </p:nvSpPr>
        <p:spPr>
          <a:xfrm>
            <a:off x="387669" y="1307175"/>
            <a:ext cx="7648575" cy="600075"/>
          </a:xfrm>
        </p:spPr>
        <p:txBody>
          <a:bodyPr>
            <a:normAutofit/>
          </a:bodyPr>
          <a:lstStyle/>
          <a:p>
            <a:r>
              <a:rPr lang="sl-SI" sz="3600" dirty="0">
                <a:solidFill>
                  <a:srgbClr val="E12F29"/>
                </a:solidFill>
                <a:latin typeface="Garamond" panose="02020404030301010803" pitchFamily="18" charset="0"/>
              </a:rPr>
              <a:t>Nauki III.</a:t>
            </a:r>
          </a:p>
        </p:txBody>
      </p:sp>
      <p:sp>
        <p:nvSpPr>
          <p:cNvPr id="5" name="Označba mesta vsebine 2"/>
          <p:cNvSpPr>
            <a:spLocks noGrp="1"/>
          </p:cNvSpPr>
          <p:nvPr>
            <p:ph idx="1"/>
          </p:nvPr>
        </p:nvSpPr>
        <p:spPr>
          <a:xfrm>
            <a:off x="463874" y="1976431"/>
            <a:ext cx="11506453" cy="4331428"/>
          </a:xfrm>
        </p:spPr>
        <p:txBody>
          <a:bodyPr>
            <a:normAutofit fontScale="85000" lnSpcReduction="20000"/>
          </a:bodyPr>
          <a:lstStyle/>
          <a:p>
            <a:pPr>
              <a:lnSpc>
                <a:spcPct val="120000"/>
              </a:lnSpc>
              <a:spcBef>
                <a:spcPts val="536"/>
              </a:spcBef>
              <a:buClr>
                <a:srgbClr val="FF0000"/>
              </a:buClr>
              <a:buSzPct val="70000"/>
              <a:buFont typeface="Wingdings" panose="05000000000000000000" pitchFamily="2" charset="2"/>
              <a:buChar char="§"/>
              <a:defRPr/>
            </a:pPr>
            <a:r>
              <a:rPr lang="sl-SI" dirty="0">
                <a:latin typeface="Garamond"/>
                <a:cs typeface="Garamond"/>
                <a:sym typeface="Garamond" pitchFamily="18" charset="0"/>
              </a:rPr>
              <a:t>Mehanska varnost je predpogoj! </a:t>
            </a:r>
          </a:p>
          <a:p>
            <a:pPr lvl="1">
              <a:lnSpc>
                <a:spcPct val="120000"/>
              </a:lnSpc>
              <a:spcBef>
                <a:spcPts val="536"/>
              </a:spcBef>
              <a:buClr>
                <a:srgbClr val="FF0000"/>
              </a:buClr>
              <a:buSzPct val="70000"/>
              <a:buFont typeface="Wingdings" panose="05000000000000000000" pitchFamily="2" charset="2"/>
              <a:buChar char="§"/>
              <a:defRPr/>
            </a:pPr>
            <a:r>
              <a:rPr lang="sl-SI" dirty="0">
                <a:latin typeface="Garamond"/>
                <a:cs typeface="Garamond"/>
                <a:sym typeface="Garamond" pitchFamily="18" charset="0"/>
              </a:rPr>
              <a:t>(&gt; 6000 poskusov na dan, večinoma neuspešnih, ker jih IDS prestreže).</a:t>
            </a:r>
          </a:p>
          <a:p>
            <a:pPr>
              <a:lnSpc>
                <a:spcPct val="120000"/>
              </a:lnSpc>
              <a:spcBef>
                <a:spcPts val="536"/>
              </a:spcBef>
              <a:buClr>
                <a:srgbClr val="FF0000"/>
              </a:buClr>
              <a:buSzPct val="70000"/>
              <a:buFont typeface="Wingdings" panose="05000000000000000000" pitchFamily="2" charset="2"/>
              <a:buChar char="§"/>
              <a:defRPr/>
            </a:pPr>
            <a:r>
              <a:rPr lang="sl-SI" dirty="0">
                <a:latin typeface="Garamond"/>
                <a:cs typeface="Garamond"/>
                <a:sym typeface="Garamond" pitchFamily="18" charset="0"/>
              </a:rPr>
              <a:t>Mehanska varnost pa ni dovolj.</a:t>
            </a:r>
          </a:p>
          <a:p>
            <a:pPr>
              <a:lnSpc>
                <a:spcPct val="120000"/>
              </a:lnSpc>
              <a:spcBef>
                <a:spcPts val="536"/>
              </a:spcBef>
              <a:buClr>
                <a:srgbClr val="FF0000"/>
              </a:buClr>
              <a:buSzPct val="70000"/>
              <a:buFont typeface="Wingdings" panose="05000000000000000000" pitchFamily="2" charset="2"/>
              <a:buChar char="§"/>
              <a:defRPr/>
            </a:pPr>
            <a:r>
              <a:rPr lang="sl-SI" dirty="0">
                <a:latin typeface="Garamond"/>
                <a:cs typeface="Garamond"/>
                <a:sym typeface="Garamond" pitchFamily="18" charset="0"/>
              </a:rPr>
              <a:t>Primer, ki sem ga opisal bi obšel mehanska sredstva. In jih tudi je.</a:t>
            </a:r>
          </a:p>
          <a:p>
            <a:pPr>
              <a:lnSpc>
                <a:spcPct val="120000"/>
              </a:lnSpc>
              <a:spcBef>
                <a:spcPts val="536"/>
              </a:spcBef>
              <a:buClr>
                <a:srgbClr val="FF0000"/>
              </a:buClr>
              <a:buSzPct val="70000"/>
              <a:buFont typeface="Wingdings" panose="05000000000000000000" pitchFamily="2" charset="2"/>
              <a:buChar char="§"/>
              <a:defRPr/>
            </a:pPr>
            <a:r>
              <a:rPr lang="sl-SI" dirty="0">
                <a:latin typeface="Garamond"/>
                <a:cs typeface="Garamond"/>
                <a:sym typeface="Garamond" pitchFamily="18" charset="0"/>
              </a:rPr>
              <a:t>Nihče ni dovolj nepomemben. </a:t>
            </a:r>
          </a:p>
          <a:p>
            <a:pPr>
              <a:lnSpc>
                <a:spcPct val="120000"/>
              </a:lnSpc>
              <a:spcBef>
                <a:spcPts val="536"/>
              </a:spcBef>
              <a:buClr>
                <a:srgbClr val="FF0000"/>
              </a:buClr>
              <a:buSzPct val="70000"/>
              <a:buFont typeface="Wingdings" panose="05000000000000000000" pitchFamily="2" charset="2"/>
              <a:buChar char="§"/>
              <a:defRPr/>
            </a:pPr>
            <a:r>
              <a:rPr lang="sl-SI" dirty="0">
                <a:latin typeface="Garamond"/>
                <a:cs typeface="Garamond"/>
                <a:sym typeface="Garamond" pitchFamily="18" charset="0"/>
              </a:rPr>
              <a:t>Vsakdo pripelje do koga, ki je višje v hierarhiji.</a:t>
            </a:r>
          </a:p>
          <a:p>
            <a:pPr>
              <a:lnSpc>
                <a:spcPct val="120000"/>
              </a:lnSpc>
              <a:spcBef>
                <a:spcPts val="536"/>
              </a:spcBef>
              <a:buClr>
                <a:srgbClr val="FF0000"/>
              </a:buClr>
              <a:buSzPct val="70000"/>
              <a:buFont typeface="Wingdings" panose="05000000000000000000" pitchFamily="2" charset="2"/>
              <a:buChar char="§"/>
              <a:defRPr/>
            </a:pPr>
            <a:r>
              <a:rPr lang="sl-SI" dirty="0">
                <a:latin typeface="Garamond"/>
                <a:cs typeface="Garamond"/>
                <a:sym typeface="Garamond" pitchFamily="18" charset="0"/>
              </a:rPr>
              <a:t>Upoštevanje psihologije posameznikov nudi rezultate.</a:t>
            </a:r>
          </a:p>
          <a:p>
            <a:pPr>
              <a:lnSpc>
                <a:spcPct val="120000"/>
              </a:lnSpc>
              <a:spcBef>
                <a:spcPts val="536"/>
              </a:spcBef>
              <a:buClr>
                <a:srgbClr val="FF0000"/>
              </a:buClr>
              <a:buSzPct val="70000"/>
              <a:buFont typeface="Wingdings" panose="05000000000000000000" pitchFamily="2" charset="2"/>
              <a:buChar char="§"/>
              <a:defRPr/>
            </a:pPr>
            <a:r>
              <a:rPr lang="sl-SI" dirty="0">
                <a:latin typeface="Garamond"/>
                <a:cs typeface="Garamond"/>
                <a:sym typeface="Garamond" pitchFamily="18" charset="0"/>
              </a:rPr>
              <a:t>Moje teoretične postavke so se obnesle tudi v praksi.</a:t>
            </a:r>
          </a:p>
          <a:p>
            <a:pPr>
              <a:lnSpc>
                <a:spcPct val="120000"/>
              </a:lnSpc>
              <a:spcBef>
                <a:spcPts val="536"/>
              </a:spcBef>
              <a:buClr>
                <a:srgbClr val="FF0000"/>
              </a:buClr>
              <a:buSzPct val="70000"/>
              <a:buFont typeface="Wingdings" panose="05000000000000000000" pitchFamily="2" charset="2"/>
              <a:buChar char="§"/>
              <a:defRPr/>
            </a:pPr>
            <a:r>
              <a:rPr lang="sl-SI" dirty="0">
                <a:latin typeface="Garamond"/>
                <a:cs typeface="Garamond"/>
                <a:sym typeface="Garamond" pitchFamily="18" charset="0"/>
              </a:rPr>
              <a:t>Tudi to, da veš, da si tarča, velikokrat ne pomaga.</a:t>
            </a:r>
          </a:p>
          <a:p>
            <a:pPr lvl="1">
              <a:lnSpc>
                <a:spcPct val="120000"/>
              </a:lnSpc>
              <a:spcBef>
                <a:spcPts val="536"/>
              </a:spcBef>
              <a:buClr>
                <a:srgbClr val="FF0000"/>
              </a:buClr>
              <a:buSzPct val="70000"/>
              <a:buFont typeface="Wingdings" panose="05000000000000000000" pitchFamily="2" charset="2"/>
              <a:buChar char="§"/>
              <a:defRPr/>
            </a:pPr>
            <a:r>
              <a:rPr lang="sl-SI" dirty="0">
                <a:latin typeface="Garamond"/>
                <a:cs typeface="Garamond"/>
                <a:sym typeface="Garamond" pitchFamily="18" charset="0"/>
              </a:rPr>
              <a:t>Ker, realistično, smo tako ali tako vsi tarče kar naprej, pa to ne vpliva bistveno na naše obnašanje.</a:t>
            </a:r>
          </a:p>
        </p:txBody>
      </p:sp>
      <p:sp>
        <p:nvSpPr>
          <p:cNvPr id="13" name="Označba mesta vsebine 2">
            <a:extLst>
              <a:ext uri="{FF2B5EF4-FFF2-40B4-BE49-F238E27FC236}">
                <a16:creationId xmlns:a16="http://schemas.microsoft.com/office/drawing/2014/main" id="{FE3388FB-7B6D-43A7-BF35-9BF778C7F53B}"/>
              </a:ext>
            </a:extLst>
          </p:cNvPr>
          <p:cNvSpPr txBox="1">
            <a:spLocks/>
          </p:cNvSpPr>
          <p:nvPr/>
        </p:nvSpPr>
        <p:spPr>
          <a:xfrm>
            <a:off x="451895" y="6411716"/>
            <a:ext cx="11288209" cy="365126"/>
          </a:xfrm>
          <a:prstGeom prst="rect">
            <a:avLst/>
          </a:prstGeom>
        </p:spPr>
        <p:txBody>
          <a:bodyPr vert="horz" lIns="91440" tIns="45720" rIns="91440" bIns="45720" rtlCol="0">
            <a:normAutofit lnSpcReduction="10000"/>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536"/>
              </a:spcBef>
              <a:buClr>
                <a:srgbClr val="FF0000"/>
              </a:buClr>
              <a:buSzPct val="70000"/>
              <a:buNone/>
              <a:defRPr/>
            </a:pPr>
            <a:r>
              <a:rPr lang="en-US" sz="2000" dirty="0">
                <a:latin typeface="Garamond"/>
                <a:cs typeface="Garamond"/>
                <a:sym typeface="Garamond" pitchFamily="18" charset="0"/>
              </a:rPr>
              <a:t>david.modic@fri.uni-lj.si</a:t>
            </a:r>
            <a:endParaRPr lang="sl-SI" sz="2000" dirty="0">
              <a:latin typeface="Garamond"/>
              <a:cs typeface="Garamond"/>
              <a:sym typeface="Garamond" pitchFamily="18" charset="0"/>
            </a:endParaRPr>
          </a:p>
          <a:p>
            <a:pPr algn="ctr">
              <a:spcBef>
                <a:spcPts val="536"/>
              </a:spcBef>
              <a:buClr>
                <a:srgbClr val="FF0000"/>
              </a:buClr>
              <a:buSzPct val="70000"/>
              <a:buFont typeface="Wingdings" panose="05000000000000000000" pitchFamily="2" charset="2"/>
              <a:buChar char="§"/>
              <a:defRPr/>
            </a:pPr>
            <a:endParaRPr lang="sl-SI" sz="2000" dirty="0">
              <a:latin typeface="Garamond"/>
              <a:cs typeface="Garamond"/>
              <a:sym typeface="Garamond" pitchFamily="18" charset="0"/>
            </a:endParaRPr>
          </a:p>
        </p:txBody>
      </p:sp>
    </p:spTree>
    <p:extLst>
      <p:ext uri="{BB962C8B-B14F-4D97-AF65-F5344CB8AC3E}">
        <p14:creationId xmlns:p14="http://schemas.microsoft.com/office/powerpoint/2010/main" val="1507262987"/>
      </p:ext>
    </p:extLst>
  </p:cSld>
  <p:clrMapOvr>
    <a:masterClrMapping/>
  </p:clrMapOvr>
  <p:transition spd="slow">
    <p:push dir="u"/>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značba mesta številke diapozitiva 3"/>
          <p:cNvSpPr>
            <a:spLocks noGrp="1"/>
          </p:cNvSpPr>
          <p:nvPr>
            <p:ph type="sldNum" sz="quarter" idx="12"/>
          </p:nvPr>
        </p:nvSpPr>
        <p:spPr>
          <a:xfrm>
            <a:off x="11192932" y="6381756"/>
            <a:ext cx="703083" cy="365125"/>
          </a:xfrm>
        </p:spPr>
        <p:txBody>
          <a:bodyPr/>
          <a:lstStyle/>
          <a:p>
            <a:fld id="{95AE4338-550A-4229-82D0-093D8DE92AC4}" type="slidenum">
              <a:rPr lang="sl-SI" sz="1600" dirty="0">
                <a:solidFill>
                  <a:schemeClr val="bg1"/>
                </a:solidFill>
                <a:latin typeface="Garamond" panose="02020404030301010803" pitchFamily="18" charset="0"/>
              </a:rPr>
              <a:t>42</a:t>
            </a:fld>
            <a:endParaRPr lang="sl-SI" sz="1600" dirty="0">
              <a:solidFill>
                <a:schemeClr val="bg1"/>
              </a:solidFill>
              <a:latin typeface="Garamond" panose="02020404030301010803" pitchFamily="18" charset="0"/>
            </a:endParaRPr>
          </a:p>
        </p:txBody>
      </p:sp>
      <p:sp>
        <p:nvSpPr>
          <p:cNvPr id="5" name="Označba mesta vsebine 2"/>
          <p:cNvSpPr>
            <a:spLocks noGrp="1"/>
          </p:cNvSpPr>
          <p:nvPr>
            <p:ph idx="1"/>
          </p:nvPr>
        </p:nvSpPr>
        <p:spPr>
          <a:xfrm>
            <a:off x="389562" y="2709891"/>
            <a:ext cx="11506453" cy="1130589"/>
          </a:xfrm>
        </p:spPr>
        <p:txBody>
          <a:bodyPr>
            <a:normAutofit/>
          </a:bodyPr>
          <a:lstStyle/>
          <a:p>
            <a:pPr marL="0" indent="0" algn="ctr">
              <a:lnSpc>
                <a:spcPct val="120000"/>
              </a:lnSpc>
              <a:spcBef>
                <a:spcPts val="536"/>
              </a:spcBef>
              <a:buClr>
                <a:srgbClr val="FF0000"/>
              </a:buClr>
              <a:buSzPct val="70000"/>
              <a:buNone/>
              <a:defRPr/>
            </a:pPr>
            <a:r>
              <a:rPr lang="sl-SI" sz="6000" dirty="0">
                <a:latin typeface="Garamond"/>
                <a:cs typeface="Garamond"/>
                <a:sym typeface="Garamond" pitchFamily="18" charset="0"/>
              </a:rPr>
              <a:t>HVALA</a:t>
            </a:r>
          </a:p>
        </p:txBody>
      </p:sp>
      <p:sp>
        <p:nvSpPr>
          <p:cNvPr id="13" name="Označba mesta vsebine 2">
            <a:extLst>
              <a:ext uri="{FF2B5EF4-FFF2-40B4-BE49-F238E27FC236}">
                <a16:creationId xmlns:a16="http://schemas.microsoft.com/office/drawing/2014/main" id="{FE3388FB-7B6D-43A7-BF35-9BF778C7F53B}"/>
              </a:ext>
            </a:extLst>
          </p:cNvPr>
          <p:cNvSpPr txBox="1">
            <a:spLocks/>
          </p:cNvSpPr>
          <p:nvPr/>
        </p:nvSpPr>
        <p:spPr>
          <a:xfrm>
            <a:off x="451895" y="6411716"/>
            <a:ext cx="11288209" cy="365126"/>
          </a:xfrm>
          <a:prstGeom prst="rect">
            <a:avLst/>
          </a:prstGeom>
        </p:spPr>
        <p:txBody>
          <a:bodyPr vert="horz" lIns="91440" tIns="45720" rIns="91440" bIns="45720" rtlCol="0">
            <a:normAutofit lnSpcReduction="10000"/>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536"/>
              </a:spcBef>
              <a:buClr>
                <a:srgbClr val="FF0000"/>
              </a:buClr>
              <a:buSzPct val="70000"/>
              <a:buNone/>
              <a:defRPr/>
            </a:pPr>
            <a:r>
              <a:rPr lang="en-US" sz="2000" dirty="0">
                <a:latin typeface="Garamond"/>
                <a:cs typeface="Garamond"/>
                <a:sym typeface="Garamond" pitchFamily="18" charset="0"/>
              </a:rPr>
              <a:t>david.modic@fri.uni-lj.si</a:t>
            </a:r>
            <a:endParaRPr lang="sl-SI" sz="2000" dirty="0">
              <a:latin typeface="Garamond"/>
              <a:cs typeface="Garamond"/>
              <a:sym typeface="Garamond" pitchFamily="18" charset="0"/>
            </a:endParaRPr>
          </a:p>
          <a:p>
            <a:pPr algn="ctr">
              <a:spcBef>
                <a:spcPts val="536"/>
              </a:spcBef>
              <a:buClr>
                <a:srgbClr val="FF0000"/>
              </a:buClr>
              <a:buSzPct val="70000"/>
              <a:buFont typeface="Wingdings" panose="05000000000000000000" pitchFamily="2" charset="2"/>
              <a:buChar char="§"/>
              <a:defRPr/>
            </a:pPr>
            <a:endParaRPr lang="sl-SI" sz="2000" dirty="0">
              <a:latin typeface="Garamond"/>
              <a:cs typeface="Garamond"/>
              <a:sym typeface="Garamond" pitchFamily="18" charset="0"/>
            </a:endParaRPr>
          </a:p>
        </p:txBody>
      </p:sp>
    </p:spTree>
    <p:extLst>
      <p:ext uri="{BB962C8B-B14F-4D97-AF65-F5344CB8AC3E}">
        <p14:creationId xmlns:p14="http://schemas.microsoft.com/office/powerpoint/2010/main" val="2586231688"/>
      </p:ext>
    </p:extLst>
  </p:cSld>
  <p:clrMapOvr>
    <a:masterClrMapping/>
  </p:clrMapOvr>
  <p:transition spd="slow">
    <p:push dir="u"/>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značba mesta številke diapozitiva 3"/>
          <p:cNvSpPr>
            <a:spLocks noGrp="1"/>
          </p:cNvSpPr>
          <p:nvPr>
            <p:ph type="sldNum" sz="quarter" idx="12"/>
          </p:nvPr>
        </p:nvSpPr>
        <p:spPr>
          <a:xfrm>
            <a:off x="11192932" y="6381756"/>
            <a:ext cx="703083" cy="365125"/>
          </a:xfrm>
        </p:spPr>
        <p:txBody>
          <a:bodyPr/>
          <a:lstStyle/>
          <a:p>
            <a:fld id="{95AE4338-550A-4229-82D0-093D8DE92AC4}" type="slidenum">
              <a:rPr lang="sl-SI" sz="1600" dirty="0">
                <a:solidFill>
                  <a:schemeClr val="bg1"/>
                </a:solidFill>
                <a:latin typeface="Garamond" panose="02020404030301010803" pitchFamily="18" charset="0"/>
              </a:rPr>
              <a:t>5</a:t>
            </a:fld>
            <a:endParaRPr lang="sl-SI" sz="1600" dirty="0">
              <a:solidFill>
                <a:schemeClr val="bg1"/>
              </a:solidFill>
              <a:latin typeface="Garamond" panose="02020404030301010803" pitchFamily="18" charset="0"/>
            </a:endParaRPr>
          </a:p>
        </p:txBody>
      </p:sp>
      <p:sp>
        <p:nvSpPr>
          <p:cNvPr id="3" name="Naslov 1"/>
          <p:cNvSpPr>
            <a:spLocks noGrp="1"/>
          </p:cNvSpPr>
          <p:nvPr>
            <p:ph type="title"/>
          </p:nvPr>
        </p:nvSpPr>
        <p:spPr>
          <a:xfrm>
            <a:off x="387669" y="1307175"/>
            <a:ext cx="7648575" cy="600075"/>
          </a:xfrm>
        </p:spPr>
        <p:txBody>
          <a:bodyPr>
            <a:normAutofit/>
          </a:bodyPr>
          <a:lstStyle/>
          <a:p>
            <a:r>
              <a:rPr lang="sl-SI" sz="3600" dirty="0">
                <a:solidFill>
                  <a:srgbClr val="E12F29"/>
                </a:solidFill>
                <a:latin typeface="Garamond" panose="02020404030301010803" pitchFamily="18" charset="0"/>
              </a:rPr>
              <a:t>Kdo sem</a:t>
            </a:r>
          </a:p>
        </p:txBody>
      </p:sp>
      <p:sp>
        <p:nvSpPr>
          <p:cNvPr id="5" name="Označba mesta vsebine 2"/>
          <p:cNvSpPr>
            <a:spLocks noGrp="1"/>
          </p:cNvSpPr>
          <p:nvPr>
            <p:ph idx="1"/>
          </p:nvPr>
        </p:nvSpPr>
        <p:spPr>
          <a:xfrm>
            <a:off x="463874" y="1976431"/>
            <a:ext cx="11288209" cy="4331428"/>
          </a:xfrm>
        </p:spPr>
        <p:txBody>
          <a:bodyPr>
            <a:normAutofit/>
          </a:bodyPr>
          <a:lstStyle/>
          <a:p>
            <a:pPr>
              <a:spcBef>
                <a:spcPts val="536"/>
              </a:spcBef>
              <a:buClr>
                <a:srgbClr val="FF0000"/>
              </a:buClr>
              <a:buSzPct val="70000"/>
              <a:buFont typeface="Wingdings" panose="05000000000000000000" pitchFamily="2" charset="2"/>
              <a:buChar char="§"/>
              <a:defRPr/>
            </a:pPr>
            <a:r>
              <a:rPr lang="sl-SI" sz="3200" dirty="0">
                <a:latin typeface="Garamond"/>
                <a:cs typeface="Garamond"/>
                <a:sym typeface="Garamond" pitchFamily="18" charset="0"/>
              </a:rPr>
              <a:t>dr. David Modic, ekonomski psiholog.</a:t>
            </a:r>
          </a:p>
          <a:p>
            <a:pPr>
              <a:spcBef>
                <a:spcPts val="536"/>
              </a:spcBef>
              <a:buClr>
                <a:srgbClr val="FF0000"/>
              </a:buClr>
              <a:buSzPct val="70000"/>
              <a:buFont typeface="Wingdings" panose="05000000000000000000" pitchFamily="2" charset="2"/>
              <a:buChar char="§"/>
              <a:defRPr/>
            </a:pPr>
            <a:r>
              <a:rPr lang="sl-SI" sz="3200" dirty="0">
                <a:latin typeface="Garamond"/>
                <a:cs typeface="Garamond"/>
                <a:sym typeface="Garamond" pitchFamily="18" charset="0"/>
              </a:rPr>
              <a:t>Raziskovalec na FRI (začel 1.10.2018).</a:t>
            </a:r>
          </a:p>
          <a:p>
            <a:pPr>
              <a:spcBef>
                <a:spcPts val="536"/>
              </a:spcBef>
              <a:buClr>
                <a:srgbClr val="FF0000"/>
              </a:buClr>
              <a:buSzPct val="70000"/>
              <a:buFont typeface="Wingdings" panose="05000000000000000000" pitchFamily="2" charset="2"/>
              <a:buChar char="§"/>
              <a:defRPr/>
            </a:pPr>
            <a:r>
              <a:rPr lang="sl-SI" sz="3200" dirty="0">
                <a:latin typeface="Garamond"/>
                <a:cs typeface="Garamond"/>
                <a:sym typeface="Garamond" pitchFamily="18" charset="0"/>
              </a:rPr>
              <a:t>Pred FRI: Univerza v Cambridgeu, računalniški laboratorij.</a:t>
            </a:r>
          </a:p>
          <a:p>
            <a:pPr>
              <a:spcBef>
                <a:spcPts val="536"/>
              </a:spcBef>
              <a:buClr>
                <a:srgbClr val="FF0000"/>
              </a:buClr>
              <a:buSzPct val="70000"/>
              <a:buFont typeface="Wingdings" panose="05000000000000000000" pitchFamily="2" charset="2"/>
              <a:buChar char="§"/>
              <a:defRPr/>
            </a:pPr>
            <a:r>
              <a:rPr lang="sl-SI" sz="3200" dirty="0">
                <a:latin typeface="Garamond"/>
                <a:cs typeface="Garamond"/>
                <a:sym typeface="Garamond" pitchFamily="18" charset="0"/>
              </a:rPr>
              <a:t>Bivši namestnik direktorja </a:t>
            </a:r>
            <a:r>
              <a:rPr lang="sl-SI" sz="3200" dirty="0" err="1">
                <a:latin typeface="Garamond"/>
                <a:cs typeface="Garamond"/>
                <a:sym typeface="Garamond" pitchFamily="18" charset="0"/>
              </a:rPr>
              <a:t>CamCERT</a:t>
            </a:r>
            <a:r>
              <a:rPr lang="sl-SI" sz="3200" dirty="0">
                <a:latin typeface="Garamond"/>
                <a:cs typeface="Garamond"/>
                <a:sym typeface="Garamond" pitchFamily="18" charset="0"/>
              </a:rPr>
              <a:t> (socialni engineering).</a:t>
            </a:r>
          </a:p>
          <a:p>
            <a:pPr>
              <a:spcBef>
                <a:spcPts val="536"/>
              </a:spcBef>
              <a:buClr>
                <a:srgbClr val="FF0000"/>
              </a:buClr>
              <a:buSzPct val="70000"/>
              <a:buFont typeface="Wingdings" panose="05000000000000000000" pitchFamily="2" charset="2"/>
              <a:buChar char="§"/>
              <a:defRPr/>
            </a:pPr>
            <a:r>
              <a:rPr lang="sl-SI" sz="3200" dirty="0">
                <a:latin typeface="Garamond"/>
                <a:cs typeface="Garamond"/>
                <a:sym typeface="Garamond" pitchFamily="18" charset="0"/>
              </a:rPr>
              <a:t>Starejši član </a:t>
            </a:r>
            <a:r>
              <a:rPr lang="sl-SI" sz="3200" dirty="0" err="1">
                <a:latin typeface="Garamond"/>
                <a:cs typeface="Garamond"/>
                <a:sym typeface="Garamond" pitchFamily="18" charset="0"/>
              </a:rPr>
              <a:t>King’s</a:t>
            </a:r>
            <a:r>
              <a:rPr lang="sl-SI" sz="3200" dirty="0">
                <a:latin typeface="Garamond"/>
                <a:cs typeface="Garamond"/>
                <a:sym typeface="Garamond" pitchFamily="18" charset="0"/>
              </a:rPr>
              <a:t> </a:t>
            </a:r>
            <a:r>
              <a:rPr lang="sl-SI" sz="3200" dirty="0" err="1">
                <a:latin typeface="Garamond"/>
                <a:cs typeface="Garamond"/>
                <a:sym typeface="Garamond" pitchFamily="18" charset="0"/>
              </a:rPr>
              <a:t>College</a:t>
            </a:r>
            <a:r>
              <a:rPr lang="sl-SI" sz="3200" dirty="0">
                <a:latin typeface="Garamond"/>
                <a:cs typeface="Garamond"/>
                <a:sym typeface="Garamond" pitchFamily="18" charset="0"/>
              </a:rPr>
              <a:t>, Cambridge.</a:t>
            </a:r>
          </a:p>
          <a:p>
            <a:pPr>
              <a:spcBef>
                <a:spcPts val="536"/>
              </a:spcBef>
              <a:buClr>
                <a:srgbClr val="FF0000"/>
              </a:buClr>
              <a:buSzPct val="70000"/>
              <a:buFont typeface="Wingdings" panose="05000000000000000000" pitchFamily="2" charset="2"/>
              <a:buChar char="§"/>
              <a:defRPr/>
            </a:pPr>
            <a:r>
              <a:rPr lang="sl-SI" sz="3200" dirty="0">
                <a:latin typeface="Garamond"/>
                <a:cs typeface="Garamond"/>
                <a:sym typeface="Garamond" pitchFamily="18" charset="0"/>
              </a:rPr>
              <a:t>Svetovalec (UIS, brazilska vlada, podjetja, britanska vlada, NATO).</a:t>
            </a:r>
            <a:endParaRPr lang="en-US" sz="3200" dirty="0">
              <a:latin typeface="Garamond"/>
              <a:cs typeface="Garamond"/>
              <a:sym typeface="Garamond" pitchFamily="18" charset="0"/>
            </a:endParaRPr>
          </a:p>
          <a:p>
            <a:pPr>
              <a:spcBef>
                <a:spcPts val="536"/>
              </a:spcBef>
              <a:buClr>
                <a:srgbClr val="FF0000"/>
              </a:buClr>
              <a:buSzPct val="70000"/>
              <a:buFont typeface="Wingdings" panose="05000000000000000000" pitchFamily="2" charset="2"/>
              <a:buChar char="§"/>
              <a:defRPr/>
            </a:pPr>
            <a:endParaRPr lang="en-US" sz="3200" dirty="0">
              <a:latin typeface="Garamond"/>
              <a:cs typeface="Garamond"/>
              <a:sym typeface="Garamond" pitchFamily="18" charset="0"/>
            </a:endParaRPr>
          </a:p>
          <a:p>
            <a:pPr marL="0" indent="0" algn="ctr">
              <a:spcBef>
                <a:spcPts val="536"/>
              </a:spcBef>
              <a:buClr>
                <a:srgbClr val="FF0000"/>
              </a:buClr>
              <a:buSzPct val="70000"/>
              <a:buNone/>
              <a:defRPr/>
            </a:pPr>
            <a:r>
              <a:rPr lang="en-US" sz="3200" dirty="0">
                <a:latin typeface="Garamond"/>
                <a:cs typeface="Garamond"/>
                <a:sym typeface="Garamond" pitchFamily="18" charset="0"/>
                <a:hlinkClick r:id="rId2"/>
              </a:rPr>
              <a:t>https://david.deception.org.uk</a:t>
            </a:r>
            <a:r>
              <a:rPr lang="en-US" sz="3200" dirty="0">
                <a:latin typeface="Garamond"/>
                <a:cs typeface="Garamond"/>
                <a:sym typeface="Garamond" pitchFamily="18" charset="0"/>
              </a:rPr>
              <a:t> </a:t>
            </a:r>
            <a:endParaRPr lang="sl-SI" sz="2000" dirty="0">
              <a:latin typeface="Garamond"/>
              <a:cs typeface="Garamond"/>
              <a:sym typeface="Garamond" pitchFamily="18" charset="0"/>
            </a:endParaRPr>
          </a:p>
        </p:txBody>
      </p:sp>
      <p:sp>
        <p:nvSpPr>
          <p:cNvPr id="6" name="Označba mesta vsebine 2">
            <a:extLst>
              <a:ext uri="{FF2B5EF4-FFF2-40B4-BE49-F238E27FC236}">
                <a16:creationId xmlns:a16="http://schemas.microsoft.com/office/drawing/2014/main" id="{803B1DAE-41A7-4813-8B19-5C653F038259}"/>
              </a:ext>
            </a:extLst>
          </p:cNvPr>
          <p:cNvSpPr txBox="1">
            <a:spLocks/>
          </p:cNvSpPr>
          <p:nvPr/>
        </p:nvSpPr>
        <p:spPr>
          <a:xfrm>
            <a:off x="451895" y="6411716"/>
            <a:ext cx="11288209" cy="365126"/>
          </a:xfrm>
          <a:prstGeom prst="rect">
            <a:avLst/>
          </a:prstGeom>
        </p:spPr>
        <p:txBody>
          <a:bodyPr vert="horz" lIns="91440" tIns="45720" rIns="91440" bIns="45720" rtlCol="0">
            <a:normAutofit lnSpcReduction="10000"/>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536"/>
              </a:spcBef>
              <a:buClr>
                <a:srgbClr val="FF0000"/>
              </a:buClr>
              <a:buSzPct val="70000"/>
              <a:buNone/>
              <a:defRPr/>
            </a:pPr>
            <a:r>
              <a:rPr lang="en-US" sz="2000" dirty="0">
                <a:latin typeface="Garamond"/>
                <a:cs typeface="Garamond"/>
                <a:sym typeface="Garamond" pitchFamily="18" charset="0"/>
              </a:rPr>
              <a:t>david.modic@fri.uni-lj.si</a:t>
            </a:r>
            <a:endParaRPr lang="sl-SI" sz="2000" dirty="0">
              <a:latin typeface="Garamond"/>
              <a:cs typeface="Garamond"/>
              <a:sym typeface="Garamond" pitchFamily="18" charset="0"/>
            </a:endParaRPr>
          </a:p>
          <a:p>
            <a:pPr algn="ctr">
              <a:spcBef>
                <a:spcPts val="536"/>
              </a:spcBef>
              <a:buClr>
                <a:srgbClr val="FF0000"/>
              </a:buClr>
              <a:buSzPct val="70000"/>
              <a:buFont typeface="Wingdings" panose="05000000000000000000" pitchFamily="2" charset="2"/>
              <a:buChar char="§"/>
              <a:defRPr/>
            </a:pPr>
            <a:endParaRPr lang="sl-SI" sz="2000" dirty="0">
              <a:latin typeface="Garamond"/>
              <a:cs typeface="Garamond"/>
              <a:sym typeface="Garamond" pitchFamily="18" charset="0"/>
            </a:endParaRPr>
          </a:p>
        </p:txBody>
      </p:sp>
      <p:pic>
        <p:nvPicPr>
          <p:cNvPr id="8" name="Picture 7" descr="A drawing of a face&#10;&#10;Description generated with high confidence">
            <a:extLst>
              <a:ext uri="{FF2B5EF4-FFF2-40B4-BE49-F238E27FC236}">
                <a16:creationId xmlns:a16="http://schemas.microsoft.com/office/drawing/2014/main" id="{3A6195C3-A1A3-435D-8D8B-33BA29E18005}"/>
              </a:ext>
            </a:extLst>
          </p:cNvPr>
          <p:cNvPicPr>
            <a:picLocks noChangeAspect="1"/>
          </p:cNvPicPr>
          <p:nvPr/>
        </p:nvPicPr>
        <p:blipFill>
          <a:blip r:embed="rId3"/>
          <a:stretch>
            <a:fillRect/>
          </a:stretch>
        </p:blipFill>
        <p:spPr>
          <a:xfrm>
            <a:off x="9455727" y="81158"/>
            <a:ext cx="2638666" cy="2698636"/>
          </a:xfrm>
          <a:prstGeom prst="rect">
            <a:avLst/>
          </a:prstGeom>
        </p:spPr>
      </p:pic>
    </p:spTree>
    <p:extLst>
      <p:ext uri="{BB962C8B-B14F-4D97-AF65-F5344CB8AC3E}">
        <p14:creationId xmlns:p14="http://schemas.microsoft.com/office/powerpoint/2010/main" val="419302964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značba mesta številke diapozitiva 3"/>
          <p:cNvSpPr>
            <a:spLocks noGrp="1"/>
          </p:cNvSpPr>
          <p:nvPr>
            <p:ph type="sldNum" sz="quarter" idx="12"/>
          </p:nvPr>
        </p:nvSpPr>
        <p:spPr>
          <a:xfrm>
            <a:off x="11192932" y="6381756"/>
            <a:ext cx="703083" cy="365125"/>
          </a:xfrm>
        </p:spPr>
        <p:txBody>
          <a:bodyPr/>
          <a:lstStyle/>
          <a:p>
            <a:fld id="{95AE4338-550A-4229-82D0-093D8DE92AC4}" type="slidenum">
              <a:rPr lang="sl-SI" sz="1600" dirty="0">
                <a:solidFill>
                  <a:schemeClr val="bg1"/>
                </a:solidFill>
                <a:latin typeface="Garamond" panose="02020404030301010803" pitchFamily="18" charset="0"/>
              </a:rPr>
              <a:t>6</a:t>
            </a:fld>
            <a:endParaRPr lang="sl-SI" sz="1600" dirty="0">
              <a:solidFill>
                <a:schemeClr val="bg1"/>
              </a:solidFill>
              <a:latin typeface="Garamond" panose="02020404030301010803" pitchFamily="18" charset="0"/>
            </a:endParaRPr>
          </a:p>
        </p:txBody>
      </p:sp>
      <p:sp>
        <p:nvSpPr>
          <p:cNvPr id="3" name="Naslov 1"/>
          <p:cNvSpPr>
            <a:spLocks noGrp="1"/>
          </p:cNvSpPr>
          <p:nvPr>
            <p:ph type="title"/>
          </p:nvPr>
        </p:nvSpPr>
        <p:spPr>
          <a:xfrm>
            <a:off x="387669" y="1307175"/>
            <a:ext cx="7648575" cy="600075"/>
          </a:xfrm>
        </p:spPr>
        <p:txBody>
          <a:bodyPr>
            <a:normAutofit/>
          </a:bodyPr>
          <a:lstStyle/>
          <a:p>
            <a:r>
              <a:rPr lang="en-US" sz="3600" dirty="0">
                <a:solidFill>
                  <a:srgbClr val="E12F29"/>
                </a:solidFill>
                <a:latin typeface="Garamond" panose="02020404030301010803" pitchFamily="18" charset="0"/>
              </a:rPr>
              <a:t>O </a:t>
            </a:r>
            <a:r>
              <a:rPr lang="sl-SI" sz="3600" dirty="0">
                <a:solidFill>
                  <a:srgbClr val="E12F29"/>
                </a:solidFill>
                <a:latin typeface="Garamond" panose="02020404030301010803" pitchFamily="18" charset="0"/>
              </a:rPr>
              <a:t>čem se bomo pogovarjali in zakaj</a:t>
            </a:r>
            <a:r>
              <a:rPr lang="en-US" sz="3600" dirty="0">
                <a:solidFill>
                  <a:srgbClr val="E12F29"/>
                </a:solidFill>
                <a:latin typeface="Garamond" panose="02020404030301010803" pitchFamily="18" charset="0"/>
              </a:rPr>
              <a:t>?</a:t>
            </a:r>
            <a:endParaRPr lang="sl-SI" sz="3600" dirty="0">
              <a:solidFill>
                <a:srgbClr val="E12F29"/>
              </a:solidFill>
              <a:latin typeface="Garamond" panose="02020404030301010803" pitchFamily="18" charset="0"/>
            </a:endParaRPr>
          </a:p>
        </p:txBody>
      </p:sp>
      <p:sp>
        <p:nvSpPr>
          <p:cNvPr id="5" name="Označba mesta vsebine 2"/>
          <p:cNvSpPr>
            <a:spLocks noGrp="1"/>
          </p:cNvSpPr>
          <p:nvPr>
            <p:ph idx="1"/>
          </p:nvPr>
        </p:nvSpPr>
        <p:spPr>
          <a:xfrm>
            <a:off x="463874" y="1976431"/>
            <a:ext cx="11288209" cy="4331428"/>
          </a:xfrm>
        </p:spPr>
        <p:txBody>
          <a:bodyPr>
            <a:normAutofit/>
          </a:bodyPr>
          <a:lstStyle/>
          <a:p>
            <a:pPr>
              <a:spcBef>
                <a:spcPts val="536"/>
              </a:spcBef>
              <a:buClr>
                <a:srgbClr val="FF0000"/>
              </a:buClr>
              <a:buSzPct val="70000"/>
              <a:buFont typeface="Wingdings" panose="05000000000000000000" pitchFamily="2" charset="2"/>
              <a:buChar char="§"/>
              <a:defRPr/>
            </a:pPr>
            <a:r>
              <a:rPr lang="sl-SI" sz="3200" dirty="0">
                <a:latin typeface="Garamond"/>
                <a:cs typeface="Garamond"/>
                <a:sym typeface="Garamond" pitchFamily="18" charset="0"/>
              </a:rPr>
              <a:t>Govorili bomo o računalniški varnosti.</a:t>
            </a:r>
          </a:p>
          <a:p>
            <a:pPr>
              <a:spcBef>
                <a:spcPts val="536"/>
              </a:spcBef>
              <a:buClr>
                <a:srgbClr val="FF0000"/>
              </a:buClr>
              <a:buSzPct val="70000"/>
              <a:buFont typeface="Wingdings" panose="05000000000000000000" pitchFamily="2" charset="2"/>
              <a:buChar char="§"/>
              <a:defRPr/>
            </a:pPr>
            <a:r>
              <a:rPr lang="sl-SI" sz="3200" dirty="0">
                <a:latin typeface="Garamond"/>
                <a:cs typeface="Garamond"/>
                <a:sym typeface="Garamond" pitchFamily="18" charset="0"/>
              </a:rPr>
              <a:t>Najprej vam bom orisal okolje.</a:t>
            </a:r>
          </a:p>
          <a:p>
            <a:pPr>
              <a:spcBef>
                <a:spcPts val="536"/>
              </a:spcBef>
              <a:buClr>
                <a:srgbClr val="FF0000"/>
              </a:buClr>
              <a:buSzPct val="70000"/>
              <a:buFont typeface="Wingdings" panose="05000000000000000000" pitchFamily="2" charset="2"/>
              <a:buChar char="§"/>
              <a:defRPr/>
            </a:pPr>
            <a:r>
              <a:rPr lang="sl-SI" sz="3200" dirty="0">
                <a:latin typeface="Garamond"/>
                <a:cs typeface="Garamond"/>
                <a:sym typeface="Garamond" pitchFamily="18" charset="0"/>
              </a:rPr>
              <a:t>Opisal bom površino groženj.</a:t>
            </a:r>
          </a:p>
          <a:p>
            <a:pPr>
              <a:spcBef>
                <a:spcPts val="536"/>
              </a:spcBef>
              <a:buClr>
                <a:srgbClr val="FF0000"/>
              </a:buClr>
              <a:buSzPct val="70000"/>
              <a:buFont typeface="Wingdings" panose="05000000000000000000" pitchFamily="2" charset="2"/>
              <a:buChar char="§"/>
              <a:defRPr/>
            </a:pPr>
            <a:r>
              <a:rPr lang="sl-SI" sz="3200" dirty="0">
                <a:latin typeface="Garamond"/>
                <a:cs typeface="Garamond"/>
                <a:sym typeface="Garamond" pitchFamily="18" charset="0"/>
              </a:rPr>
              <a:t>Predstavil praktične primere napadov.</a:t>
            </a:r>
          </a:p>
          <a:p>
            <a:pPr>
              <a:spcBef>
                <a:spcPts val="536"/>
              </a:spcBef>
              <a:buClr>
                <a:srgbClr val="FF0000"/>
              </a:buClr>
              <a:buSzPct val="70000"/>
              <a:buFont typeface="Wingdings" panose="05000000000000000000" pitchFamily="2" charset="2"/>
              <a:buChar char="§"/>
              <a:defRPr/>
            </a:pPr>
            <a:r>
              <a:rPr lang="sl-SI" sz="3200" dirty="0">
                <a:latin typeface="Garamond"/>
                <a:cs typeface="Garamond"/>
                <a:sym typeface="Garamond" pitchFamily="18" charset="0"/>
              </a:rPr>
              <a:t>Predlagal potencialne rešitve.</a:t>
            </a:r>
            <a:endParaRPr lang="en-US" sz="3200" dirty="0">
              <a:latin typeface="Garamond"/>
              <a:cs typeface="Garamond"/>
              <a:sym typeface="Garamond" pitchFamily="18" charset="0"/>
            </a:endParaRPr>
          </a:p>
        </p:txBody>
      </p:sp>
      <p:sp>
        <p:nvSpPr>
          <p:cNvPr id="6" name="Označba mesta vsebine 2">
            <a:extLst>
              <a:ext uri="{FF2B5EF4-FFF2-40B4-BE49-F238E27FC236}">
                <a16:creationId xmlns:a16="http://schemas.microsoft.com/office/drawing/2014/main" id="{803B1DAE-41A7-4813-8B19-5C653F038259}"/>
              </a:ext>
            </a:extLst>
          </p:cNvPr>
          <p:cNvSpPr txBox="1">
            <a:spLocks/>
          </p:cNvSpPr>
          <p:nvPr/>
        </p:nvSpPr>
        <p:spPr>
          <a:xfrm>
            <a:off x="451895" y="6411716"/>
            <a:ext cx="11288209" cy="365126"/>
          </a:xfrm>
          <a:prstGeom prst="rect">
            <a:avLst/>
          </a:prstGeom>
        </p:spPr>
        <p:txBody>
          <a:bodyPr vert="horz" lIns="91440" tIns="45720" rIns="91440" bIns="45720" rtlCol="0">
            <a:normAutofit lnSpcReduction="10000"/>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536"/>
              </a:spcBef>
              <a:buClr>
                <a:srgbClr val="FF0000"/>
              </a:buClr>
              <a:buSzPct val="70000"/>
              <a:buNone/>
              <a:defRPr/>
            </a:pPr>
            <a:r>
              <a:rPr lang="en-US" sz="2000" dirty="0">
                <a:latin typeface="Garamond"/>
                <a:cs typeface="Garamond"/>
                <a:sym typeface="Garamond" pitchFamily="18" charset="0"/>
              </a:rPr>
              <a:t>david.modic@fri.uni-lj.si</a:t>
            </a:r>
            <a:endParaRPr lang="sl-SI" sz="2000" dirty="0">
              <a:latin typeface="Garamond"/>
              <a:cs typeface="Garamond"/>
              <a:sym typeface="Garamond" pitchFamily="18" charset="0"/>
            </a:endParaRPr>
          </a:p>
          <a:p>
            <a:pPr algn="ctr">
              <a:spcBef>
                <a:spcPts val="536"/>
              </a:spcBef>
              <a:buClr>
                <a:srgbClr val="FF0000"/>
              </a:buClr>
              <a:buSzPct val="70000"/>
              <a:buFont typeface="Wingdings" panose="05000000000000000000" pitchFamily="2" charset="2"/>
              <a:buChar char="§"/>
              <a:defRPr/>
            </a:pPr>
            <a:endParaRPr lang="sl-SI" sz="2000" dirty="0">
              <a:latin typeface="Garamond"/>
              <a:cs typeface="Garamond"/>
              <a:sym typeface="Garamond" pitchFamily="18" charset="0"/>
            </a:endParaRPr>
          </a:p>
        </p:txBody>
      </p:sp>
      <p:pic>
        <p:nvPicPr>
          <p:cNvPr id="9" name="Picture 8" descr="A cat sitting on a table&#10;&#10;Description automatically generated">
            <a:extLst>
              <a:ext uri="{FF2B5EF4-FFF2-40B4-BE49-F238E27FC236}">
                <a16:creationId xmlns:a16="http://schemas.microsoft.com/office/drawing/2014/main" id="{5093B884-F932-4E19-9336-664CAF8171A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23520" y="1070264"/>
            <a:ext cx="3368480" cy="4496920"/>
          </a:xfrm>
          <a:prstGeom prst="rect">
            <a:avLst/>
          </a:prstGeom>
        </p:spPr>
      </p:pic>
    </p:spTree>
    <p:extLst>
      <p:ext uri="{BB962C8B-B14F-4D97-AF65-F5344CB8AC3E}">
        <p14:creationId xmlns:p14="http://schemas.microsoft.com/office/powerpoint/2010/main" val="764162881"/>
      </p:ext>
    </p:extLst>
  </p:cSld>
  <p:clrMapOvr>
    <a:masterClrMapping/>
  </p:clrMapOvr>
  <p:transition spd="slow">
    <p:push dir="u"/>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značba mesta številke diapozitiva 3"/>
          <p:cNvSpPr>
            <a:spLocks noGrp="1"/>
          </p:cNvSpPr>
          <p:nvPr>
            <p:ph type="sldNum" sz="quarter" idx="12"/>
          </p:nvPr>
        </p:nvSpPr>
        <p:spPr>
          <a:xfrm>
            <a:off x="11192932" y="6381756"/>
            <a:ext cx="703083" cy="365125"/>
          </a:xfrm>
        </p:spPr>
        <p:txBody>
          <a:bodyPr/>
          <a:lstStyle/>
          <a:p>
            <a:fld id="{95AE4338-550A-4229-82D0-093D8DE92AC4}" type="slidenum">
              <a:rPr lang="sl-SI" sz="1600" dirty="0">
                <a:solidFill>
                  <a:schemeClr val="bg1"/>
                </a:solidFill>
                <a:latin typeface="Garamond" panose="02020404030301010803" pitchFamily="18" charset="0"/>
              </a:rPr>
              <a:t>7</a:t>
            </a:fld>
            <a:endParaRPr lang="sl-SI" sz="1600" dirty="0">
              <a:solidFill>
                <a:schemeClr val="bg1"/>
              </a:solidFill>
              <a:latin typeface="Garamond" panose="02020404030301010803" pitchFamily="18" charset="0"/>
            </a:endParaRPr>
          </a:p>
        </p:txBody>
      </p:sp>
      <p:sp>
        <p:nvSpPr>
          <p:cNvPr id="3" name="Naslov 1"/>
          <p:cNvSpPr>
            <a:spLocks noGrp="1"/>
          </p:cNvSpPr>
          <p:nvPr>
            <p:ph type="title"/>
          </p:nvPr>
        </p:nvSpPr>
        <p:spPr>
          <a:xfrm>
            <a:off x="387669" y="1307175"/>
            <a:ext cx="7648575" cy="600075"/>
          </a:xfrm>
        </p:spPr>
        <p:txBody>
          <a:bodyPr>
            <a:normAutofit/>
          </a:bodyPr>
          <a:lstStyle/>
          <a:p>
            <a:r>
              <a:rPr lang="sl-SI" sz="3600" dirty="0">
                <a:solidFill>
                  <a:srgbClr val="E12F29"/>
                </a:solidFill>
                <a:latin typeface="Garamond" panose="02020404030301010803" pitchFamily="18" charset="0"/>
              </a:rPr>
              <a:t>Terminologija</a:t>
            </a:r>
          </a:p>
        </p:txBody>
      </p:sp>
      <p:sp>
        <p:nvSpPr>
          <p:cNvPr id="5" name="Označba mesta vsebine 2"/>
          <p:cNvSpPr>
            <a:spLocks noGrp="1"/>
          </p:cNvSpPr>
          <p:nvPr>
            <p:ph idx="1"/>
          </p:nvPr>
        </p:nvSpPr>
        <p:spPr>
          <a:xfrm>
            <a:off x="463874" y="1976431"/>
            <a:ext cx="11288209" cy="4331428"/>
          </a:xfrm>
        </p:spPr>
        <p:txBody>
          <a:bodyPr>
            <a:normAutofit/>
          </a:bodyPr>
          <a:lstStyle/>
          <a:p>
            <a:pPr>
              <a:spcBef>
                <a:spcPts val="536"/>
              </a:spcBef>
              <a:buClr>
                <a:srgbClr val="FF0000"/>
              </a:buClr>
              <a:buSzPct val="70000"/>
              <a:buFont typeface="Wingdings" panose="05000000000000000000" pitchFamily="2" charset="2"/>
              <a:buChar char="§"/>
              <a:defRPr/>
            </a:pPr>
            <a:r>
              <a:rPr lang="sl-SI" sz="3200" dirty="0">
                <a:latin typeface="Garamond"/>
                <a:cs typeface="Garamond"/>
                <a:sym typeface="Garamond" pitchFamily="18" charset="0"/>
              </a:rPr>
              <a:t>Terminologijo smo ukradli NATU </a:t>
            </a:r>
          </a:p>
          <a:p>
            <a:pPr>
              <a:spcBef>
                <a:spcPts val="536"/>
              </a:spcBef>
              <a:buClr>
                <a:srgbClr val="FF0000"/>
              </a:buClr>
              <a:buSzPct val="70000"/>
              <a:buFont typeface="Wingdings" panose="05000000000000000000" pitchFamily="2" charset="2"/>
              <a:buChar char="§"/>
              <a:defRPr/>
            </a:pPr>
            <a:r>
              <a:rPr lang="sl-SI" sz="3200" dirty="0">
                <a:latin typeface="Garamond"/>
                <a:cs typeface="Garamond"/>
                <a:sym typeface="Garamond" pitchFamily="18" charset="0"/>
              </a:rPr>
              <a:t>…. ali pa jo je NATO nam.</a:t>
            </a:r>
          </a:p>
          <a:p>
            <a:pPr>
              <a:spcBef>
                <a:spcPts val="536"/>
              </a:spcBef>
              <a:buClr>
                <a:srgbClr val="FF0000"/>
              </a:buClr>
              <a:buSzPct val="70000"/>
              <a:buFont typeface="Wingdings" panose="05000000000000000000" pitchFamily="2" charset="2"/>
              <a:buChar char="§"/>
              <a:defRPr/>
            </a:pPr>
            <a:r>
              <a:rPr lang="sl-SI" sz="3200" dirty="0">
                <a:latin typeface="Garamond"/>
                <a:cs typeface="Garamond"/>
                <a:sym typeface="Garamond" pitchFamily="18" charset="0"/>
              </a:rPr>
              <a:t>Med drugim je terminologija definirana tudi v</a:t>
            </a:r>
          </a:p>
          <a:p>
            <a:pPr lvl="1">
              <a:spcBef>
                <a:spcPts val="536"/>
              </a:spcBef>
              <a:buClr>
                <a:srgbClr val="FF0000"/>
              </a:buClr>
              <a:buSzPct val="70000"/>
              <a:buFont typeface="Wingdings" panose="05000000000000000000" pitchFamily="2" charset="2"/>
              <a:buChar char="§"/>
              <a:defRPr/>
            </a:pPr>
            <a:r>
              <a:rPr lang="sl-SI" sz="2800" i="1" dirty="0">
                <a:latin typeface="Garamond"/>
                <a:cs typeface="Garamond"/>
                <a:sym typeface="Garamond" pitchFamily="18" charset="0"/>
              </a:rPr>
              <a:t>NATO Open </a:t>
            </a:r>
            <a:r>
              <a:rPr lang="sl-SI" sz="2800" i="1" dirty="0" err="1">
                <a:latin typeface="Garamond"/>
                <a:cs typeface="Garamond"/>
                <a:sym typeface="Garamond" pitchFamily="18" charset="0"/>
              </a:rPr>
              <a:t>Source</a:t>
            </a:r>
            <a:r>
              <a:rPr lang="sl-SI" sz="2800" i="1" dirty="0">
                <a:latin typeface="Garamond"/>
                <a:cs typeface="Garamond"/>
                <a:sym typeface="Garamond" pitchFamily="18" charset="0"/>
              </a:rPr>
              <a:t> </a:t>
            </a:r>
            <a:r>
              <a:rPr lang="sl-SI" sz="2800" i="1" dirty="0" err="1">
                <a:latin typeface="Garamond"/>
                <a:cs typeface="Garamond"/>
                <a:sym typeface="Garamond" pitchFamily="18" charset="0"/>
              </a:rPr>
              <a:t>Intelligence</a:t>
            </a:r>
            <a:r>
              <a:rPr lang="sl-SI" sz="2800" i="1" dirty="0">
                <a:latin typeface="Garamond"/>
                <a:cs typeface="Garamond"/>
                <a:sym typeface="Garamond" pitchFamily="18" charset="0"/>
              </a:rPr>
              <a:t> </a:t>
            </a:r>
            <a:r>
              <a:rPr lang="sl-SI" sz="2800" i="1" dirty="0" err="1">
                <a:latin typeface="Garamond"/>
                <a:cs typeface="Garamond"/>
                <a:sym typeface="Garamond" pitchFamily="18" charset="0"/>
              </a:rPr>
              <a:t>Handbook</a:t>
            </a:r>
            <a:endParaRPr lang="sl-SI" sz="2800" i="1" dirty="0">
              <a:latin typeface="Garamond"/>
              <a:cs typeface="Garamond"/>
              <a:sym typeface="Garamond" pitchFamily="18" charset="0"/>
            </a:endParaRPr>
          </a:p>
          <a:p>
            <a:pPr lvl="1">
              <a:spcBef>
                <a:spcPts val="536"/>
              </a:spcBef>
              <a:buClr>
                <a:srgbClr val="FF0000"/>
              </a:buClr>
              <a:buSzPct val="70000"/>
              <a:buFont typeface="Wingdings" panose="05000000000000000000" pitchFamily="2" charset="2"/>
              <a:buChar char="§"/>
              <a:defRPr/>
            </a:pPr>
            <a:r>
              <a:rPr lang="en-GB" dirty="0">
                <a:latin typeface="Garamond" panose="02020404030301010803" pitchFamily="18" charset="0"/>
                <a:hlinkClick r:id="rId3"/>
              </a:rPr>
              <a:t>https://goo.gl/3E8ZNR</a:t>
            </a:r>
            <a:r>
              <a:rPr lang="sl-SI" dirty="0">
                <a:latin typeface="Garamond" panose="02020404030301010803" pitchFamily="18" charset="0"/>
              </a:rPr>
              <a:t>  (Ali QR koda   </a:t>
            </a:r>
            <a:r>
              <a:rPr lang="en-US" dirty="0">
                <a:latin typeface="Garamond" panose="02020404030301010803" pitchFamily="18" charset="0"/>
              </a:rPr>
              <a:t>-&gt;</a:t>
            </a:r>
            <a:r>
              <a:rPr lang="sl-SI" dirty="0">
                <a:latin typeface="Garamond" panose="02020404030301010803" pitchFamily="18" charset="0"/>
              </a:rPr>
              <a:t>  )</a:t>
            </a:r>
            <a:endParaRPr lang="sl-SI" sz="2800" dirty="0">
              <a:latin typeface="Garamond" panose="02020404030301010803" pitchFamily="18" charset="0"/>
              <a:cs typeface="Garamond"/>
              <a:sym typeface="Garamond" pitchFamily="18" charset="0"/>
            </a:endParaRPr>
          </a:p>
        </p:txBody>
      </p:sp>
      <p:sp>
        <p:nvSpPr>
          <p:cNvPr id="6" name="Označba mesta vsebine 2">
            <a:extLst>
              <a:ext uri="{FF2B5EF4-FFF2-40B4-BE49-F238E27FC236}">
                <a16:creationId xmlns:a16="http://schemas.microsoft.com/office/drawing/2014/main" id="{803B1DAE-41A7-4813-8B19-5C653F038259}"/>
              </a:ext>
            </a:extLst>
          </p:cNvPr>
          <p:cNvSpPr txBox="1">
            <a:spLocks/>
          </p:cNvSpPr>
          <p:nvPr/>
        </p:nvSpPr>
        <p:spPr>
          <a:xfrm>
            <a:off x="451895" y="6411716"/>
            <a:ext cx="11288209" cy="365126"/>
          </a:xfrm>
          <a:prstGeom prst="rect">
            <a:avLst/>
          </a:prstGeom>
        </p:spPr>
        <p:txBody>
          <a:bodyPr vert="horz" lIns="91440" tIns="45720" rIns="91440" bIns="45720" rtlCol="0">
            <a:normAutofit lnSpcReduction="10000"/>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536"/>
              </a:spcBef>
              <a:buClr>
                <a:srgbClr val="FF0000"/>
              </a:buClr>
              <a:buSzPct val="70000"/>
              <a:buNone/>
              <a:defRPr/>
            </a:pPr>
            <a:r>
              <a:rPr lang="en-US" sz="2000" dirty="0">
                <a:latin typeface="Garamond"/>
                <a:cs typeface="Garamond"/>
                <a:sym typeface="Garamond" pitchFamily="18" charset="0"/>
              </a:rPr>
              <a:t>david.modic@fri.uni-lj.si</a:t>
            </a:r>
            <a:endParaRPr lang="sl-SI" sz="2000" dirty="0">
              <a:latin typeface="Garamond"/>
              <a:cs typeface="Garamond"/>
              <a:sym typeface="Garamond" pitchFamily="18" charset="0"/>
            </a:endParaRPr>
          </a:p>
          <a:p>
            <a:pPr algn="ctr">
              <a:spcBef>
                <a:spcPts val="536"/>
              </a:spcBef>
              <a:buClr>
                <a:srgbClr val="FF0000"/>
              </a:buClr>
              <a:buSzPct val="70000"/>
              <a:buFont typeface="Wingdings" panose="05000000000000000000" pitchFamily="2" charset="2"/>
              <a:buChar char="§"/>
              <a:defRPr/>
            </a:pPr>
            <a:endParaRPr lang="sl-SI" sz="2000" dirty="0">
              <a:latin typeface="Garamond"/>
              <a:cs typeface="Garamond"/>
              <a:sym typeface="Garamond" pitchFamily="18" charset="0"/>
            </a:endParaRPr>
          </a:p>
        </p:txBody>
      </p:sp>
      <p:pic>
        <p:nvPicPr>
          <p:cNvPr id="7" name="Picture 6" descr="A picture containing object&#10;&#10;Description automatically generated">
            <a:extLst>
              <a:ext uri="{FF2B5EF4-FFF2-40B4-BE49-F238E27FC236}">
                <a16:creationId xmlns:a16="http://schemas.microsoft.com/office/drawing/2014/main" id="{0BD2DC6A-CB01-48B9-A4E9-A9067550E7E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02337" y="1165361"/>
            <a:ext cx="3790158" cy="4922468"/>
          </a:xfrm>
          <a:prstGeom prst="rect">
            <a:avLst/>
          </a:prstGeom>
        </p:spPr>
      </p:pic>
    </p:spTree>
    <p:extLst>
      <p:ext uri="{BB962C8B-B14F-4D97-AF65-F5344CB8AC3E}">
        <p14:creationId xmlns:p14="http://schemas.microsoft.com/office/powerpoint/2010/main" val="2171597991"/>
      </p:ext>
    </p:extLst>
  </p:cSld>
  <p:clrMapOvr>
    <a:masterClrMapping/>
  </p:clrMapOvr>
  <p:transition spd="slow">
    <p:push dir="u"/>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značba mesta številke diapozitiva 3"/>
          <p:cNvSpPr>
            <a:spLocks noGrp="1"/>
          </p:cNvSpPr>
          <p:nvPr>
            <p:ph type="sldNum" sz="quarter" idx="12"/>
          </p:nvPr>
        </p:nvSpPr>
        <p:spPr>
          <a:xfrm>
            <a:off x="11192932" y="6381756"/>
            <a:ext cx="703083" cy="365125"/>
          </a:xfrm>
        </p:spPr>
        <p:txBody>
          <a:bodyPr/>
          <a:lstStyle/>
          <a:p>
            <a:fld id="{95AE4338-550A-4229-82D0-093D8DE92AC4}" type="slidenum">
              <a:rPr lang="sl-SI" sz="1600" dirty="0">
                <a:solidFill>
                  <a:schemeClr val="bg1"/>
                </a:solidFill>
                <a:latin typeface="Garamond" panose="02020404030301010803" pitchFamily="18" charset="0"/>
              </a:rPr>
              <a:t>8</a:t>
            </a:fld>
            <a:endParaRPr lang="sl-SI" sz="1600" dirty="0">
              <a:solidFill>
                <a:schemeClr val="bg1"/>
              </a:solidFill>
              <a:latin typeface="Garamond" panose="02020404030301010803" pitchFamily="18" charset="0"/>
            </a:endParaRPr>
          </a:p>
        </p:txBody>
      </p:sp>
      <p:sp>
        <p:nvSpPr>
          <p:cNvPr id="3" name="Naslov 1"/>
          <p:cNvSpPr>
            <a:spLocks noGrp="1"/>
          </p:cNvSpPr>
          <p:nvPr>
            <p:ph type="title"/>
          </p:nvPr>
        </p:nvSpPr>
        <p:spPr>
          <a:xfrm>
            <a:off x="387669" y="1307175"/>
            <a:ext cx="7648575" cy="600075"/>
          </a:xfrm>
        </p:spPr>
        <p:txBody>
          <a:bodyPr>
            <a:normAutofit/>
          </a:bodyPr>
          <a:lstStyle/>
          <a:p>
            <a:r>
              <a:rPr lang="sl-SI" sz="3600" dirty="0">
                <a:solidFill>
                  <a:srgbClr val="E12F29"/>
                </a:solidFill>
                <a:latin typeface="Garamond" panose="02020404030301010803" pitchFamily="18" charset="0"/>
              </a:rPr>
              <a:t>Osnovni pojmi</a:t>
            </a:r>
          </a:p>
        </p:txBody>
      </p:sp>
      <p:sp>
        <p:nvSpPr>
          <p:cNvPr id="5" name="Označba mesta vsebine 2"/>
          <p:cNvSpPr>
            <a:spLocks noGrp="1"/>
          </p:cNvSpPr>
          <p:nvPr>
            <p:ph idx="1"/>
          </p:nvPr>
        </p:nvSpPr>
        <p:spPr>
          <a:xfrm>
            <a:off x="463874" y="1976431"/>
            <a:ext cx="8461917" cy="4331428"/>
          </a:xfrm>
        </p:spPr>
        <p:txBody>
          <a:bodyPr>
            <a:normAutofit fontScale="70000" lnSpcReduction="20000"/>
          </a:bodyPr>
          <a:lstStyle/>
          <a:p>
            <a:pPr>
              <a:lnSpc>
                <a:spcPct val="120000"/>
              </a:lnSpc>
              <a:spcBef>
                <a:spcPts val="536"/>
              </a:spcBef>
              <a:buClr>
                <a:srgbClr val="FF0000"/>
              </a:buClr>
              <a:buSzPct val="70000"/>
              <a:buFont typeface="Wingdings" panose="05000000000000000000" pitchFamily="2" charset="2"/>
              <a:buChar char="§"/>
              <a:defRPr/>
            </a:pPr>
            <a:r>
              <a:rPr lang="sl-SI" sz="3200" b="1" dirty="0">
                <a:latin typeface="Garamond"/>
                <a:cs typeface="Garamond"/>
                <a:sym typeface="Garamond" pitchFamily="18" charset="0"/>
              </a:rPr>
              <a:t>Model grožnje </a:t>
            </a:r>
            <a:r>
              <a:rPr lang="sl-SI" sz="3200" dirty="0">
                <a:latin typeface="Garamond"/>
                <a:cs typeface="Garamond"/>
                <a:sym typeface="Garamond" pitchFamily="18" charset="0"/>
              </a:rPr>
              <a:t>(</a:t>
            </a:r>
            <a:r>
              <a:rPr lang="sl-SI" sz="3200" i="1" dirty="0" err="1">
                <a:latin typeface="Garamond"/>
                <a:cs typeface="Garamond"/>
                <a:sym typeface="Garamond" pitchFamily="18" charset="0"/>
              </a:rPr>
              <a:t>Threat</a:t>
            </a:r>
            <a:r>
              <a:rPr lang="sl-SI" sz="3200" i="1" dirty="0">
                <a:latin typeface="Garamond"/>
                <a:cs typeface="Garamond"/>
                <a:sym typeface="Garamond" pitchFamily="18" charset="0"/>
              </a:rPr>
              <a:t> Model</a:t>
            </a:r>
            <a:r>
              <a:rPr lang="sl-SI" sz="3200" dirty="0">
                <a:latin typeface="Garamond"/>
                <a:cs typeface="Garamond"/>
                <a:sym typeface="Garamond" pitchFamily="18" charset="0"/>
              </a:rPr>
              <a:t>) – kaj hočejo poredneži doseči in na kak način.</a:t>
            </a:r>
          </a:p>
          <a:p>
            <a:pPr>
              <a:lnSpc>
                <a:spcPct val="120000"/>
              </a:lnSpc>
              <a:spcBef>
                <a:spcPts val="536"/>
              </a:spcBef>
              <a:buClr>
                <a:srgbClr val="FF0000"/>
              </a:buClr>
              <a:buSzPct val="70000"/>
              <a:buFont typeface="Wingdings" panose="05000000000000000000" pitchFamily="2" charset="2"/>
              <a:buChar char="§"/>
              <a:defRPr/>
            </a:pPr>
            <a:r>
              <a:rPr lang="sl-SI" sz="3200" b="1" dirty="0">
                <a:latin typeface="Garamond"/>
                <a:cs typeface="Garamond"/>
                <a:sym typeface="Garamond" pitchFamily="18" charset="0"/>
              </a:rPr>
              <a:t>Vektor napada </a:t>
            </a:r>
            <a:r>
              <a:rPr lang="sl-SI" sz="3200" dirty="0">
                <a:latin typeface="Garamond"/>
                <a:cs typeface="Garamond"/>
                <a:sym typeface="Garamond" pitchFamily="18" charset="0"/>
              </a:rPr>
              <a:t>(</a:t>
            </a:r>
            <a:r>
              <a:rPr lang="sl-SI" sz="3200" i="1" dirty="0" err="1">
                <a:latin typeface="Garamond"/>
                <a:cs typeface="Garamond"/>
                <a:sym typeface="Garamond" pitchFamily="18" charset="0"/>
              </a:rPr>
              <a:t>Attack</a:t>
            </a:r>
            <a:r>
              <a:rPr lang="sl-SI" sz="3200" i="1" dirty="0">
                <a:latin typeface="Garamond"/>
                <a:cs typeface="Garamond"/>
                <a:sym typeface="Garamond" pitchFamily="18" charset="0"/>
              </a:rPr>
              <a:t> </a:t>
            </a:r>
            <a:r>
              <a:rPr lang="sl-SI" sz="3200" i="1" dirty="0" err="1">
                <a:latin typeface="Garamond"/>
                <a:cs typeface="Garamond"/>
                <a:sym typeface="Garamond" pitchFamily="18" charset="0"/>
              </a:rPr>
              <a:t>Vector</a:t>
            </a:r>
            <a:r>
              <a:rPr lang="sl-SI" sz="3200" dirty="0">
                <a:latin typeface="Garamond"/>
                <a:cs typeface="Garamond"/>
                <a:sym typeface="Garamond" pitchFamily="18" charset="0"/>
              </a:rPr>
              <a:t>) – katero šibko točko izrabljajo in kako.</a:t>
            </a:r>
          </a:p>
          <a:p>
            <a:pPr>
              <a:lnSpc>
                <a:spcPct val="120000"/>
              </a:lnSpc>
              <a:spcBef>
                <a:spcPts val="536"/>
              </a:spcBef>
              <a:buClr>
                <a:srgbClr val="FF0000"/>
              </a:buClr>
              <a:buSzPct val="70000"/>
              <a:buFont typeface="Wingdings" panose="05000000000000000000" pitchFamily="2" charset="2"/>
              <a:buChar char="§"/>
              <a:defRPr/>
            </a:pPr>
            <a:r>
              <a:rPr lang="sl-SI" sz="3200" b="1" dirty="0">
                <a:latin typeface="Garamond"/>
                <a:cs typeface="Garamond"/>
                <a:sym typeface="Garamond" pitchFamily="18" charset="0"/>
              </a:rPr>
              <a:t>Površina grožnje </a:t>
            </a:r>
            <a:r>
              <a:rPr lang="sl-SI" sz="3200" dirty="0">
                <a:latin typeface="Garamond"/>
                <a:cs typeface="Garamond"/>
                <a:sym typeface="Garamond" pitchFamily="18" charset="0"/>
              </a:rPr>
              <a:t>(</a:t>
            </a:r>
            <a:r>
              <a:rPr lang="sl-SI" sz="3200" i="1" dirty="0" err="1">
                <a:latin typeface="Garamond"/>
                <a:cs typeface="Garamond"/>
                <a:sym typeface="Garamond" pitchFamily="18" charset="0"/>
              </a:rPr>
              <a:t>Threat</a:t>
            </a:r>
            <a:r>
              <a:rPr lang="sl-SI" sz="3200" i="1" dirty="0">
                <a:latin typeface="Garamond"/>
                <a:cs typeface="Garamond"/>
                <a:sym typeface="Garamond" pitchFamily="18" charset="0"/>
              </a:rPr>
              <a:t> / </a:t>
            </a:r>
            <a:r>
              <a:rPr lang="sl-SI" sz="3200" i="1" dirty="0" err="1">
                <a:latin typeface="Garamond"/>
                <a:cs typeface="Garamond"/>
                <a:sym typeface="Garamond" pitchFamily="18" charset="0"/>
              </a:rPr>
              <a:t>Attack</a:t>
            </a:r>
            <a:r>
              <a:rPr lang="sl-SI" sz="3200" i="1" dirty="0">
                <a:latin typeface="Garamond"/>
                <a:cs typeface="Garamond"/>
                <a:sym typeface="Garamond" pitchFamily="18" charset="0"/>
              </a:rPr>
              <a:t> </a:t>
            </a:r>
            <a:r>
              <a:rPr lang="sl-SI" sz="3200" i="1" dirty="0" err="1">
                <a:latin typeface="Garamond"/>
                <a:cs typeface="Garamond"/>
                <a:sym typeface="Garamond" pitchFamily="18" charset="0"/>
              </a:rPr>
              <a:t>surface</a:t>
            </a:r>
            <a:r>
              <a:rPr lang="sl-SI" sz="3200" dirty="0">
                <a:latin typeface="Garamond"/>
                <a:cs typeface="Garamond"/>
                <a:sym typeface="Garamond" pitchFamily="18" charset="0"/>
              </a:rPr>
              <a:t>) – posebnosti sistema, ki ga napadamo in potencialne izrabe.</a:t>
            </a:r>
          </a:p>
          <a:p>
            <a:pPr>
              <a:lnSpc>
                <a:spcPct val="120000"/>
              </a:lnSpc>
              <a:spcBef>
                <a:spcPts val="536"/>
              </a:spcBef>
              <a:buClr>
                <a:srgbClr val="FF0000"/>
              </a:buClr>
              <a:buSzPct val="70000"/>
              <a:buFont typeface="Wingdings" panose="05000000000000000000" pitchFamily="2" charset="2"/>
              <a:buChar char="§"/>
              <a:defRPr/>
            </a:pPr>
            <a:r>
              <a:rPr lang="sl-SI" sz="3200" b="1" dirty="0">
                <a:latin typeface="Garamond"/>
                <a:cs typeface="Garamond"/>
                <a:sym typeface="Garamond" pitchFamily="18" charset="0"/>
              </a:rPr>
              <a:t>Javno dostopni podatki </a:t>
            </a:r>
            <a:r>
              <a:rPr lang="sl-SI" sz="3200" dirty="0">
                <a:latin typeface="Garamond"/>
                <a:cs typeface="Garamond"/>
                <a:sym typeface="Garamond" pitchFamily="18" charset="0"/>
              </a:rPr>
              <a:t>(</a:t>
            </a:r>
            <a:r>
              <a:rPr lang="sl-SI" sz="3200" i="1" dirty="0">
                <a:latin typeface="Garamond"/>
                <a:cs typeface="Garamond"/>
                <a:sym typeface="Garamond" pitchFamily="18" charset="0"/>
              </a:rPr>
              <a:t>Open </a:t>
            </a:r>
            <a:r>
              <a:rPr lang="sl-SI" sz="3200" i="1" dirty="0" err="1">
                <a:latin typeface="Garamond"/>
                <a:cs typeface="Garamond"/>
                <a:sym typeface="Garamond" pitchFamily="18" charset="0"/>
              </a:rPr>
              <a:t>Source</a:t>
            </a:r>
            <a:r>
              <a:rPr lang="sl-SI" sz="3200" i="1" dirty="0">
                <a:latin typeface="Garamond"/>
                <a:cs typeface="Garamond"/>
                <a:sym typeface="Garamond" pitchFamily="18" charset="0"/>
              </a:rPr>
              <a:t> </a:t>
            </a:r>
            <a:r>
              <a:rPr lang="sl-SI" sz="3200" i="1" dirty="0" err="1">
                <a:latin typeface="Garamond"/>
                <a:cs typeface="Garamond"/>
                <a:sym typeface="Garamond" pitchFamily="18" charset="0"/>
              </a:rPr>
              <a:t>Intelligence</a:t>
            </a:r>
            <a:r>
              <a:rPr lang="sl-SI" sz="3200" dirty="0">
                <a:latin typeface="Garamond"/>
                <a:cs typeface="Garamond"/>
                <a:sym typeface="Garamond" pitchFamily="18" charset="0"/>
              </a:rPr>
              <a:t>) – Informacije, ki jih pridobimo preko javnih storitev (</a:t>
            </a:r>
            <a:r>
              <a:rPr lang="sl-SI" sz="3200" i="1" dirty="0">
                <a:latin typeface="Garamond"/>
                <a:cs typeface="Garamond"/>
                <a:sym typeface="Garamond" pitchFamily="18" charset="0"/>
              </a:rPr>
              <a:t>Google, </a:t>
            </a:r>
            <a:r>
              <a:rPr lang="sl-SI" sz="3200" i="1" dirty="0" err="1">
                <a:latin typeface="Garamond"/>
                <a:cs typeface="Garamond"/>
                <a:sym typeface="Garamond" pitchFamily="18" charset="0"/>
              </a:rPr>
              <a:t>shodan</a:t>
            </a:r>
            <a:r>
              <a:rPr lang="sl-SI" sz="3200" i="1" dirty="0">
                <a:latin typeface="Garamond"/>
                <a:cs typeface="Garamond"/>
                <a:sym typeface="Garamond" pitchFamily="18" charset="0"/>
              </a:rPr>
              <a:t>, </a:t>
            </a:r>
            <a:r>
              <a:rPr lang="sl-SI" sz="3200" i="1" dirty="0" err="1">
                <a:latin typeface="Garamond"/>
                <a:cs typeface="Garamond"/>
                <a:sym typeface="Garamond" pitchFamily="18" charset="0"/>
              </a:rPr>
              <a:t>haveibeenpwned</a:t>
            </a:r>
            <a:r>
              <a:rPr lang="sl-SI" sz="3200" dirty="0">
                <a:latin typeface="Garamond"/>
                <a:cs typeface="Garamond"/>
                <a:sym typeface="Garamond" pitchFamily="18" charset="0"/>
              </a:rPr>
              <a:t>…).</a:t>
            </a:r>
          </a:p>
          <a:p>
            <a:pPr>
              <a:lnSpc>
                <a:spcPct val="120000"/>
              </a:lnSpc>
              <a:spcBef>
                <a:spcPts val="536"/>
              </a:spcBef>
              <a:buClr>
                <a:srgbClr val="FF0000"/>
              </a:buClr>
              <a:buSzPct val="70000"/>
              <a:buFont typeface="Wingdings" panose="05000000000000000000" pitchFamily="2" charset="2"/>
              <a:buChar char="§"/>
              <a:defRPr/>
            </a:pPr>
            <a:r>
              <a:rPr lang="sl-SI" sz="3200" b="1" dirty="0" err="1">
                <a:latin typeface="Garamond"/>
                <a:cs typeface="Garamond"/>
                <a:sym typeface="Garamond" pitchFamily="18" charset="0"/>
              </a:rPr>
              <a:t>Ničdnevna</a:t>
            </a:r>
            <a:r>
              <a:rPr lang="sl-SI" sz="3200" b="1" dirty="0">
                <a:latin typeface="Garamond"/>
                <a:cs typeface="Garamond"/>
                <a:sym typeface="Garamond" pitchFamily="18" charset="0"/>
              </a:rPr>
              <a:t> izraba </a:t>
            </a:r>
            <a:r>
              <a:rPr lang="sl-SI" sz="3200" dirty="0">
                <a:latin typeface="Garamond"/>
                <a:cs typeface="Garamond"/>
                <a:sym typeface="Garamond" pitchFamily="18" charset="0"/>
              </a:rPr>
              <a:t>(</a:t>
            </a:r>
            <a:r>
              <a:rPr lang="sl-SI" sz="3200" i="1" dirty="0">
                <a:latin typeface="Garamond"/>
                <a:cs typeface="Garamond"/>
                <a:sym typeface="Garamond" pitchFamily="18" charset="0"/>
              </a:rPr>
              <a:t>0-day </a:t>
            </a:r>
            <a:r>
              <a:rPr lang="sl-SI" sz="3200" i="1" dirty="0" err="1">
                <a:latin typeface="Garamond"/>
                <a:cs typeface="Garamond"/>
                <a:sym typeface="Garamond" pitchFamily="18" charset="0"/>
              </a:rPr>
              <a:t>exploit</a:t>
            </a:r>
            <a:r>
              <a:rPr lang="sl-SI" sz="3200" dirty="0">
                <a:latin typeface="Garamond"/>
                <a:cs typeface="Garamond"/>
                <a:sym typeface="Garamond" pitchFamily="18" charset="0"/>
              </a:rPr>
              <a:t>) – šibka točka sistema, ki še ni znana javnosti.</a:t>
            </a:r>
          </a:p>
          <a:p>
            <a:pPr>
              <a:lnSpc>
                <a:spcPct val="120000"/>
              </a:lnSpc>
              <a:spcBef>
                <a:spcPts val="536"/>
              </a:spcBef>
              <a:buClr>
                <a:srgbClr val="FF0000"/>
              </a:buClr>
              <a:buSzPct val="70000"/>
              <a:buFont typeface="Wingdings" panose="05000000000000000000" pitchFamily="2" charset="2"/>
              <a:buChar char="§"/>
              <a:defRPr/>
            </a:pPr>
            <a:r>
              <a:rPr lang="sl-SI" sz="3200" b="1" dirty="0" err="1">
                <a:latin typeface="Garamond"/>
                <a:cs typeface="Garamond"/>
                <a:sym typeface="Garamond" pitchFamily="18" charset="0"/>
              </a:rPr>
              <a:t>Alice</a:t>
            </a:r>
            <a:r>
              <a:rPr lang="sl-SI" sz="3200" b="1" dirty="0">
                <a:latin typeface="Garamond"/>
                <a:cs typeface="Garamond"/>
                <a:sym typeface="Garamond" pitchFamily="18" charset="0"/>
              </a:rPr>
              <a:t>, Bob, </a:t>
            </a:r>
            <a:r>
              <a:rPr lang="sl-SI" sz="3200" b="1" dirty="0" err="1">
                <a:latin typeface="Garamond"/>
                <a:cs typeface="Garamond"/>
                <a:sym typeface="Garamond" pitchFamily="18" charset="0"/>
              </a:rPr>
              <a:t>Carol</a:t>
            </a:r>
            <a:r>
              <a:rPr lang="sl-SI" sz="3200" b="1" dirty="0">
                <a:latin typeface="Garamond"/>
                <a:cs typeface="Garamond"/>
                <a:sym typeface="Garamond" pitchFamily="18" charset="0"/>
              </a:rPr>
              <a:t> …</a:t>
            </a:r>
            <a:r>
              <a:rPr lang="sl-SI" sz="3200" dirty="0">
                <a:latin typeface="Garamond"/>
                <a:cs typeface="Garamond"/>
                <a:sym typeface="Garamond" pitchFamily="18" charset="0"/>
              </a:rPr>
              <a:t> (</a:t>
            </a:r>
            <a:r>
              <a:rPr lang="sl-SI" sz="3200" dirty="0">
                <a:latin typeface="Garamond"/>
                <a:cs typeface="Garamond"/>
                <a:sym typeface="Garamond" pitchFamily="18" charset="0"/>
                <a:hlinkClick r:id="rId3"/>
              </a:rPr>
              <a:t>https://en.wikipedia.org/wiki/Alice_and_Bob</a:t>
            </a:r>
            <a:r>
              <a:rPr lang="sl-SI" sz="3200" dirty="0">
                <a:latin typeface="Garamond"/>
                <a:cs typeface="Garamond"/>
                <a:sym typeface="Garamond" pitchFamily="18" charset="0"/>
              </a:rPr>
              <a:t>)</a:t>
            </a:r>
          </a:p>
          <a:p>
            <a:pPr>
              <a:lnSpc>
                <a:spcPct val="120000"/>
              </a:lnSpc>
              <a:spcBef>
                <a:spcPts val="536"/>
              </a:spcBef>
              <a:buClr>
                <a:srgbClr val="FF0000"/>
              </a:buClr>
              <a:buSzPct val="70000"/>
              <a:buFont typeface="Wingdings" panose="05000000000000000000" pitchFamily="2" charset="2"/>
              <a:buChar char="§"/>
              <a:defRPr/>
            </a:pPr>
            <a:r>
              <a:rPr lang="sl-SI" sz="3200" b="1" dirty="0">
                <a:latin typeface="Garamond"/>
                <a:cs typeface="Garamond"/>
                <a:sym typeface="Garamond" pitchFamily="18" charset="0"/>
              </a:rPr>
              <a:t>Socialni inženiring</a:t>
            </a:r>
            <a:r>
              <a:rPr lang="sl-SI" sz="3200" dirty="0">
                <a:latin typeface="Garamond"/>
                <a:cs typeface="Garamond"/>
                <a:sym typeface="Garamond" pitchFamily="18" charset="0"/>
              </a:rPr>
              <a:t> – izraba človeških virov za dostop.</a:t>
            </a:r>
          </a:p>
        </p:txBody>
      </p:sp>
      <p:sp>
        <p:nvSpPr>
          <p:cNvPr id="6" name="Označba mesta vsebine 2">
            <a:extLst>
              <a:ext uri="{FF2B5EF4-FFF2-40B4-BE49-F238E27FC236}">
                <a16:creationId xmlns:a16="http://schemas.microsoft.com/office/drawing/2014/main" id="{803B1DAE-41A7-4813-8B19-5C653F038259}"/>
              </a:ext>
            </a:extLst>
          </p:cNvPr>
          <p:cNvSpPr txBox="1">
            <a:spLocks/>
          </p:cNvSpPr>
          <p:nvPr/>
        </p:nvSpPr>
        <p:spPr>
          <a:xfrm>
            <a:off x="451895" y="6411716"/>
            <a:ext cx="11288209" cy="365126"/>
          </a:xfrm>
          <a:prstGeom prst="rect">
            <a:avLst/>
          </a:prstGeom>
        </p:spPr>
        <p:txBody>
          <a:bodyPr vert="horz" lIns="91440" tIns="45720" rIns="91440" bIns="45720" rtlCol="0">
            <a:normAutofit lnSpcReduction="10000"/>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536"/>
              </a:spcBef>
              <a:buClr>
                <a:srgbClr val="FF0000"/>
              </a:buClr>
              <a:buSzPct val="70000"/>
              <a:buNone/>
              <a:defRPr/>
            </a:pPr>
            <a:r>
              <a:rPr lang="en-US" sz="2000" dirty="0">
                <a:latin typeface="Garamond"/>
                <a:cs typeface="Garamond"/>
                <a:sym typeface="Garamond" pitchFamily="18" charset="0"/>
              </a:rPr>
              <a:t>david.modic@fri.uni-lj.si</a:t>
            </a:r>
            <a:endParaRPr lang="sl-SI" sz="2000" dirty="0">
              <a:latin typeface="Garamond"/>
              <a:cs typeface="Garamond"/>
              <a:sym typeface="Garamond" pitchFamily="18" charset="0"/>
            </a:endParaRPr>
          </a:p>
          <a:p>
            <a:pPr algn="ctr">
              <a:spcBef>
                <a:spcPts val="536"/>
              </a:spcBef>
              <a:buClr>
                <a:srgbClr val="FF0000"/>
              </a:buClr>
              <a:buSzPct val="70000"/>
              <a:buFont typeface="Wingdings" panose="05000000000000000000" pitchFamily="2" charset="2"/>
              <a:buChar char="§"/>
              <a:defRPr/>
            </a:pPr>
            <a:endParaRPr lang="sl-SI" sz="2000" dirty="0">
              <a:latin typeface="Garamond"/>
              <a:cs typeface="Garamond"/>
              <a:sym typeface="Garamond" pitchFamily="18" charset="0"/>
            </a:endParaRPr>
          </a:p>
        </p:txBody>
      </p:sp>
      <p:pic>
        <p:nvPicPr>
          <p:cNvPr id="8" name="Picture 7" descr="A close up of text on a black background&#10;&#10;Description generated with very high confidence">
            <a:extLst>
              <a:ext uri="{FF2B5EF4-FFF2-40B4-BE49-F238E27FC236}">
                <a16:creationId xmlns:a16="http://schemas.microsoft.com/office/drawing/2014/main" id="{2FF99455-25AD-4ADF-BD37-E3519F9E53FD}"/>
              </a:ext>
            </a:extLst>
          </p:cNvPr>
          <p:cNvPicPr>
            <a:picLocks noChangeAspect="1"/>
          </p:cNvPicPr>
          <p:nvPr/>
        </p:nvPicPr>
        <p:blipFill>
          <a:blip r:embed="rId4"/>
          <a:stretch>
            <a:fillRect/>
          </a:stretch>
        </p:blipFill>
        <p:spPr>
          <a:xfrm>
            <a:off x="8586892" y="1402773"/>
            <a:ext cx="3529934" cy="4821382"/>
          </a:xfrm>
          <a:prstGeom prst="rect">
            <a:avLst/>
          </a:prstGeom>
        </p:spPr>
      </p:pic>
    </p:spTree>
    <p:extLst>
      <p:ext uri="{BB962C8B-B14F-4D97-AF65-F5344CB8AC3E}">
        <p14:creationId xmlns:p14="http://schemas.microsoft.com/office/powerpoint/2010/main" val="38799776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značba mesta številke diapozitiva 3"/>
          <p:cNvSpPr>
            <a:spLocks noGrp="1"/>
          </p:cNvSpPr>
          <p:nvPr>
            <p:ph type="sldNum" sz="quarter" idx="12"/>
          </p:nvPr>
        </p:nvSpPr>
        <p:spPr>
          <a:xfrm>
            <a:off x="11192932" y="6381756"/>
            <a:ext cx="703083" cy="365125"/>
          </a:xfrm>
        </p:spPr>
        <p:txBody>
          <a:bodyPr/>
          <a:lstStyle/>
          <a:p>
            <a:fld id="{95AE4338-550A-4229-82D0-093D8DE92AC4}" type="slidenum">
              <a:rPr lang="sl-SI" sz="1600" dirty="0">
                <a:solidFill>
                  <a:schemeClr val="bg1"/>
                </a:solidFill>
                <a:latin typeface="Garamond" panose="02020404030301010803" pitchFamily="18" charset="0"/>
              </a:rPr>
              <a:t>9</a:t>
            </a:fld>
            <a:endParaRPr lang="sl-SI" sz="1600" dirty="0">
              <a:solidFill>
                <a:schemeClr val="bg1"/>
              </a:solidFill>
              <a:latin typeface="Garamond" panose="02020404030301010803" pitchFamily="18" charset="0"/>
            </a:endParaRPr>
          </a:p>
        </p:txBody>
      </p:sp>
      <p:sp>
        <p:nvSpPr>
          <p:cNvPr id="3" name="Naslov 1"/>
          <p:cNvSpPr>
            <a:spLocks noGrp="1"/>
          </p:cNvSpPr>
          <p:nvPr>
            <p:ph type="title"/>
          </p:nvPr>
        </p:nvSpPr>
        <p:spPr>
          <a:xfrm>
            <a:off x="387669" y="1307175"/>
            <a:ext cx="7648575" cy="600075"/>
          </a:xfrm>
        </p:spPr>
        <p:txBody>
          <a:bodyPr>
            <a:normAutofit/>
          </a:bodyPr>
          <a:lstStyle/>
          <a:p>
            <a:r>
              <a:rPr lang="sl-SI" sz="3600" dirty="0">
                <a:solidFill>
                  <a:srgbClr val="E12F29"/>
                </a:solidFill>
                <a:latin typeface="Garamond" panose="02020404030301010803" pitchFamily="18" charset="0"/>
              </a:rPr>
              <a:t>Univerza v Cambridgeu</a:t>
            </a:r>
          </a:p>
        </p:txBody>
      </p:sp>
      <p:sp>
        <p:nvSpPr>
          <p:cNvPr id="5" name="Označba mesta vsebine 2"/>
          <p:cNvSpPr>
            <a:spLocks noGrp="1"/>
          </p:cNvSpPr>
          <p:nvPr>
            <p:ph idx="1"/>
          </p:nvPr>
        </p:nvSpPr>
        <p:spPr>
          <a:xfrm>
            <a:off x="463874" y="1976431"/>
            <a:ext cx="11506453" cy="4331428"/>
          </a:xfrm>
        </p:spPr>
        <p:txBody>
          <a:bodyPr>
            <a:normAutofit/>
          </a:bodyPr>
          <a:lstStyle/>
          <a:p>
            <a:pPr>
              <a:lnSpc>
                <a:spcPct val="120000"/>
              </a:lnSpc>
              <a:spcBef>
                <a:spcPts val="536"/>
              </a:spcBef>
              <a:buClr>
                <a:srgbClr val="FF0000"/>
              </a:buClr>
              <a:buSzPct val="70000"/>
              <a:buFont typeface="Wingdings" panose="05000000000000000000" pitchFamily="2" charset="2"/>
              <a:buChar char="§"/>
              <a:defRPr/>
            </a:pPr>
            <a:r>
              <a:rPr lang="sl-SI" dirty="0">
                <a:latin typeface="Garamond"/>
                <a:cs typeface="Garamond"/>
                <a:sym typeface="Garamond" pitchFamily="18" charset="0"/>
              </a:rPr>
              <a:t>~ 12.000 zaposlenih (cca. 8.000 akademikov)</a:t>
            </a:r>
          </a:p>
          <a:p>
            <a:pPr>
              <a:lnSpc>
                <a:spcPct val="120000"/>
              </a:lnSpc>
              <a:spcBef>
                <a:spcPts val="536"/>
              </a:spcBef>
              <a:buClr>
                <a:srgbClr val="FF0000"/>
              </a:buClr>
              <a:buSzPct val="70000"/>
              <a:buFont typeface="Wingdings" panose="05000000000000000000" pitchFamily="2" charset="2"/>
              <a:buChar char="§"/>
              <a:defRPr/>
            </a:pPr>
            <a:r>
              <a:rPr lang="sl-SI" dirty="0">
                <a:latin typeface="Garamond"/>
                <a:cs typeface="Garamond"/>
                <a:sym typeface="Garamond" pitchFamily="18" charset="0"/>
              </a:rPr>
              <a:t>~ 21.000 študentov</a:t>
            </a:r>
          </a:p>
          <a:p>
            <a:pPr>
              <a:lnSpc>
                <a:spcPct val="120000"/>
              </a:lnSpc>
              <a:spcBef>
                <a:spcPts val="536"/>
              </a:spcBef>
              <a:buClr>
                <a:srgbClr val="FF0000"/>
              </a:buClr>
              <a:buSzPct val="70000"/>
              <a:buFont typeface="Wingdings" panose="05000000000000000000" pitchFamily="2" charset="2"/>
              <a:buChar char="§"/>
              <a:defRPr/>
            </a:pPr>
            <a:r>
              <a:rPr lang="sl-SI" dirty="0">
                <a:latin typeface="Garamond"/>
                <a:cs typeface="Garamond"/>
                <a:sym typeface="Garamond" pitchFamily="18" charset="0"/>
              </a:rPr>
              <a:t>Neznano število naprav ( &gt;250.000 aktivnih IP-jev + NAT omrežja).</a:t>
            </a:r>
          </a:p>
          <a:p>
            <a:pPr>
              <a:lnSpc>
                <a:spcPct val="120000"/>
              </a:lnSpc>
              <a:spcBef>
                <a:spcPts val="536"/>
              </a:spcBef>
              <a:buClr>
                <a:srgbClr val="FF0000"/>
              </a:buClr>
              <a:buSzPct val="70000"/>
              <a:buFont typeface="Wingdings" panose="05000000000000000000" pitchFamily="2" charset="2"/>
              <a:buChar char="§"/>
              <a:defRPr/>
            </a:pPr>
            <a:r>
              <a:rPr lang="sl-SI" dirty="0">
                <a:latin typeface="Garamond"/>
                <a:cs typeface="Garamond"/>
                <a:sym typeface="Garamond" pitchFamily="18" charset="0"/>
              </a:rPr>
              <a:t>Največje lokalno omrežje v Evropi.</a:t>
            </a:r>
          </a:p>
        </p:txBody>
      </p:sp>
      <p:pic>
        <p:nvPicPr>
          <p:cNvPr id="9" name="Picture 8" descr="A close up of a map&#10;&#10;Description generated with very high confidence">
            <a:extLst>
              <a:ext uri="{FF2B5EF4-FFF2-40B4-BE49-F238E27FC236}">
                <a16:creationId xmlns:a16="http://schemas.microsoft.com/office/drawing/2014/main" id="{C488DC15-3AD8-475A-8531-52AFB29DEAB5}"/>
              </a:ext>
            </a:extLst>
          </p:cNvPr>
          <p:cNvPicPr>
            <a:picLocks noChangeAspect="1"/>
          </p:cNvPicPr>
          <p:nvPr/>
        </p:nvPicPr>
        <p:blipFill>
          <a:blip r:embed="rId3"/>
          <a:stretch>
            <a:fillRect/>
          </a:stretch>
        </p:blipFill>
        <p:spPr>
          <a:xfrm>
            <a:off x="7242465" y="9227"/>
            <a:ext cx="4949536" cy="3278670"/>
          </a:xfrm>
          <a:prstGeom prst="rect">
            <a:avLst/>
          </a:prstGeom>
        </p:spPr>
      </p:pic>
      <p:pic>
        <p:nvPicPr>
          <p:cNvPr id="10" name="Picture 9" descr="A screenshot of a cell phone screen with text&#10;&#10;Description generated with very high confidence">
            <a:extLst>
              <a:ext uri="{FF2B5EF4-FFF2-40B4-BE49-F238E27FC236}">
                <a16:creationId xmlns:a16="http://schemas.microsoft.com/office/drawing/2014/main" id="{ECD02C19-A718-4EF7-AF8F-8AD18143944A}"/>
              </a:ext>
            </a:extLst>
          </p:cNvPr>
          <p:cNvPicPr>
            <a:picLocks noChangeAspect="1"/>
          </p:cNvPicPr>
          <p:nvPr/>
        </p:nvPicPr>
        <p:blipFill>
          <a:blip r:embed="rId4"/>
          <a:stretch>
            <a:fillRect/>
          </a:stretch>
        </p:blipFill>
        <p:spPr>
          <a:xfrm>
            <a:off x="5731194" y="3728694"/>
            <a:ext cx="5461738" cy="3055622"/>
          </a:xfrm>
          <a:prstGeom prst="rect">
            <a:avLst/>
          </a:prstGeom>
        </p:spPr>
      </p:pic>
    </p:spTree>
    <p:extLst>
      <p:ext uri="{BB962C8B-B14F-4D97-AF65-F5344CB8AC3E}">
        <p14:creationId xmlns:p14="http://schemas.microsoft.com/office/powerpoint/2010/main" val="3681207441"/>
      </p:ext>
    </p:extLst>
  </p:cSld>
  <p:clrMapOvr>
    <a:masterClrMapping/>
  </p:clrMapOvr>
  <p:transition spd="slow">
    <p:push dir="u"/>
  </p:transition>
</p:sld>
</file>

<file path=ppt/theme/theme1.xml><?xml version="1.0" encoding="utf-8"?>
<a:theme xmlns:a="http://schemas.openxmlformats.org/drawingml/2006/main" name="Officeova tema">
  <a:themeElements>
    <a:clrScheme name="Pisarna">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Pisarna">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isarn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ova tema">
  <a:themeElements>
    <a:clrScheme name="Pisarna">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Pisarna">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isarn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2127</TotalTime>
  <Words>3968</Words>
  <Application>Microsoft Office PowerPoint</Application>
  <PresentationFormat>Widescreen</PresentationFormat>
  <Paragraphs>421</Paragraphs>
  <Slides>42</Slides>
  <Notes>37</Notes>
  <HiddenSlides>0</HiddenSlides>
  <MMClips>2</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42</vt:i4>
      </vt:variant>
    </vt:vector>
  </HeadingPairs>
  <TitlesOfParts>
    <vt:vector size="51" baseType="lpstr">
      <vt:lpstr>Arial</vt:lpstr>
      <vt:lpstr>Calibri</vt:lpstr>
      <vt:lpstr>Calibri Light</vt:lpstr>
      <vt:lpstr>Courier New</vt:lpstr>
      <vt:lpstr>Garamond</vt:lpstr>
      <vt:lpstr>Segoe UI Semilight</vt:lpstr>
      <vt:lpstr>Verdana</vt:lpstr>
      <vt:lpstr>Wingdings</vt:lpstr>
      <vt:lpstr>Officeova tema</vt:lpstr>
      <vt:lpstr>PowerPoint Presentation</vt:lpstr>
      <vt:lpstr>Preden začnemo…</vt:lpstr>
      <vt:lpstr>Povzetek</vt:lpstr>
      <vt:lpstr>Oris Predavanja</vt:lpstr>
      <vt:lpstr>Kdo sem</vt:lpstr>
      <vt:lpstr>O čem se bomo pogovarjali in zakaj?</vt:lpstr>
      <vt:lpstr>Terminologija</vt:lpstr>
      <vt:lpstr>Osnovni pojmi</vt:lpstr>
      <vt:lpstr>Univerza v Cambridgeu</vt:lpstr>
      <vt:lpstr>Cambridge – površina groženj</vt:lpstr>
      <vt:lpstr>Cambridge – površina groženj II.</vt:lpstr>
      <vt:lpstr>Človeški viri</vt:lpstr>
      <vt:lpstr>EXERCISE MERCURY</vt:lpstr>
      <vt:lpstr>EXERCISE MERCURY (Okvirji)</vt:lpstr>
      <vt:lpstr>Fokus: Ljudje!</vt:lpstr>
      <vt:lpstr>Vedenje</vt:lpstr>
      <vt:lpstr>Dovzetnost za prepričevanje</vt:lpstr>
      <vt:lpstr>Eksperiment</vt:lpstr>
      <vt:lpstr>Povzetek Rezultatov</vt:lpstr>
      <vt:lpstr>Zatečeno stanje</vt:lpstr>
      <vt:lpstr>Šolanje</vt:lpstr>
      <vt:lpstr>Šolanje II.</vt:lpstr>
      <vt:lpstr>Sekundarna viktimizacija</vt:lpstr>
      <vt:lpstr>Zatečeno stanje II.</vt:lpstr>
      <vt:lpstr>Praktični napotki</vt:lpstr>
      <vt:lpstr>Praktični napotki – II.</vt:lpstr>
      <vt:lpstr>Rezultati vaje Mercury</vt:lpstr>
      <vt:lpstr>Izbira Tarče</vt:lpstr>
      <vt:lpstr>OSINT tarče…</vt:lpstr>
      <vt:lpstr>Načrtovanje napada</vt:lpstr>
      <vt:lpstr>TT Phishing email</vt:lpstr>
      <vt:lpstr>Elektronska pošta…</vt:lpstr>
      <vt:lpstr>Kaj se zgodi? </vt:lpstr>
      <vt:lpstr>Kaj se zgodi? </vt:lpstr>
      <vt:lpstr>Proces do sedaj</vt:lpstr>
      <vt:lpstr>Naslednji korak</vt:lpstr>
      <vt:lpstr>Rezultat</vt:lpstr>
      <vt:lpstr>Še en hiter primer</vt:lpstr>
      <vt:lpstr>Nauki I.</vt:lpstr>
      <vt:lpstr>Nauki II.</vt:lpstr>
      <vt:lpstr>Nauki III.</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PowerPointova predstavitev</dc:title>
  <dc:creator>David Modic</dc:creator>
  <cp:lastModifiedBy>David Modic</cp:lastModifiedBy>
  <cp:revision>171</cp:revision>
  <dcterms:created xsi:type="dcterms:W3CDTF">2016-11-07T12:16:53Z</dcterms:created>
  <dcterms:modified xsi:type="dcterms:W3CDTF">2018-12-04T10:11:45Z</dcterms:modified>
  <cp:contentStatus/>
</cp:coreProperties>
</file>